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
  </p:notesMasterIdLst>
  <p:sldIdLst>
    <p:sldId id="256" r:id="rId3"/>
    <p:sldId id="257" r:id="rId5"/>
    <p:sldId id="258" r:id="rId6"/>
    <p:sldId id="259" r:id="rId7"/>
    <p:sldId id="260" r:id="rId8"/>
    <p:sldId id="261" r:id="rId9"/>
    <p:sldId id="262" r:id="rId10"/>
    <p:sldId id="263" r:id="rId11"/>
    <p:sldId id="264" r:id="rId12"/>
    <p:sldId id="265" r:id="rId13"/>
    <p:sldId id="266" r:id="rId14"/>
  </p:sldIdLst>
  <p:sldSz cx="14630400" cy="8229600"/>
  <p:notesSz cx="8229600" cy="14630400"/>
  <p:embeddedFontLst>
    <p:embeddedFont>
      <p:font typeface="Inter" panose="02000503000000020004" pitchFamily="34" charset="0"/>
      <p:bold r:id="rId18"/>
    </p:embeddedFont>
    <p:embeddedFont>
      <p:font typeface="Inter" panose="02000503000000020004" pitchFamily="34" charset="-122"/>
      <p:bold r:id="rId19"/>
    </p:embeddedFont>
    <p:embeddedFont>
      <p:font typeface="Inter" panose="02000503000000020004" pitchFamily="34" charset="-120"/>
      <p:bold r:id="rId20"/>
    </p:embeddedFont>
    <p:embeddedFont>
      <p:font typeface="Calibri" panose="020F0502020204030204" charset="0"/>
      <p:regular r:id="rId21"/>
      <p:bold r:id="rId22"/>
      <p:italic r:id="rId23"/>
      <p:boldItalic r:id="rId24"/>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4" Type="http://schemas.openxmlformats.org/officeDocument/2006/relationships/font" Target="fonts/font7.fntdata"/><Relationship Id="rId23" Type="http://schemas.openxmlformats.org/officeDocument/2006/relationships/font" Target="fonts/font6.fntdata"/><Relationship Id="rId22" Type="http://schemas.openxmlformats.org/officeDocument/2006/relationships/font" Target="fonts/font5.fntdata"/><Relationship Id="rId21" Type="http://schemas.openxmlformats.org/officeDocument/2006/relationships/font" Target="fonts/font4.fntdata"/><Relationship Id="rId20" Type="http://schemas.openxmlformats.org/officeDocument/2006/relationships/font" Target="fonts/font3.fntdata"/><Relationship Id="rId2" Type="http://schemas.openxmlformats.org/officeDocument/2006/relationships/theme" Target="theme/theme1.xml"/><Relationship Id="rId19" Type="http://schemas.openxmlformats.org/officeDocument/2006/relationships/font" Target="fonts/font2.fntdata"/><Relationship Id="rId18" Type="http://schemas.openxmlformats.org/officeDocument/2006/relationships/font" Target="fonts/font1.fntdata"/><Relationship Id="rId17" Type="http://schemas.openxmlformats.org/officeDocument/2006/relationships/tableStyles" Target="tableStyles.xml"/><Relationship Id="rId16" Type="http://schemas.openxmlformats.org/officeDocument/2006/relationships/viewProps" Target="viewProps.xml"/><Relationship Id="rId15" Type="http://schemas.openxmlformats.org/officeDocument/2006/relationships/presProps" Target="presProps.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p:spPr>
      </p:sp>
      <p:sp>
        <p:nvSpPr>
          <p:cNvPr id="3" name="Shape 1"/>
          <p:cNvSpPr/>
          <p:nvPr/>
        </p:nvSpPr>
        <p:spPr>
          <a:xfrm>
            <a:off x="0" y="0"/>
            <a:ext cx="14630400" cy="8229600"/>
          </a:xfrm>
          <a:prstGeom prst="rect">
            <a:avLst/>
          </a:prstGeom>
          <a:solidFill>
            <a:srgbClr val="FDFAF7"/>
          </a:solidFill>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p:spPr>
      </p:sp>
      <p:sp>
        <p:nvSpPr>
          <p:cNvPr id="3" name="Shape 1"/>
          <p:cNvSpPr/>
          <p:nvPr/>
        </p:nvSpPr>
        <p:spPr>
          <a:xfrm>
            <a:off x="0" y="0"/>
            <a:ext cx="14630400" cy="8229600"/>
          </a:xfrm>
          <a:prstGeom prst="rect">
            <a:avLst/>
          </a:prstGeom>
          <a:solidFill>
            <a:srgbClr val="FDFAF7"/>
          </a:solidFill>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p:spPr>
      </p:sp>
      <p:sp>
        <p:nvSpPr>
          <p:cNvPr id="3" name="Shape 1"/>
          <p:cNvSpPr/>
          <p:nvPr/>
        </p:nvSpPr>
        <p:spPr>
          <a:xfrm>
            <a:off x="0" y="0"/>
            <a:ext cx="14630400" cy="8229600"/>
          </a:xfrm>
          <a:prstGeom prst="rect">
            <a:avLst/>
          </a:prstGeom>
          <a:solidFill>
            <a:srgbClr val="FDFAF7"/>
          </a:solidFill>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p:spPr>
      </p:sp>
      <p:sp>
        <p:nvSpPr>
          <p:cNvPr id="3" name="Shape 1"/>
          <p:cNvSpPr/>
          <p:nvPr/>
        </p:nvSpPr>
        <p:spPr>
          <a:xfrm>
            <a:off x="0" y="0"/>
            <a:ext cx="14630400" cy="8229600"/>
          </a:xfrm>
          <a:prstGeom prst="rect">
            <a:avLst/>
          </a:prstGeom>
          <a:solidFill>
            <a:srgbClr val="FDFAF7"/>
          </a:solidFill>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p:spPr>
      </p:sp>
      <p:sp>
        <p:nvSpPr>
          <p:cNvPr id="3" name="Shape 1"/>
          <p:cNvSpPr/>
          <p:nvPr/>
        </p:nvSpPr>
        <p:spPr>
          <a:xfrm>
            <a:off x="0" y="0"/>
            <a:ext cx="14630400" cy="8229600"/>
          </a:xfrm>
          <a:prstGeom prst="rect">
            <a:avLst/>
          </a:prstGeom>
          <a:solidFill>
            <a:srgbClr val="FDFAF7"/>
          </a:solidFill>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p:spPr>
      </p:sp>
      <p:sp>
        <p:nvSpPr>
          <p:cNvPr id="3" name="Shape 1"/>
          <p:cNvSpPr/>
          <p:nvPr/>
        </p:nvSpPr>
        <p:spPr>
          <a:xfrm>
            <a:off x="0" y="0"/>
            <a:ext cx="14630400" cy="8229600"/>
          </a:xfrm>
          <a:prstGeom prst="rect">
            <a:avLst/>
          </a:prstGeom>
          <a:solidFill>
            <a:srgbClr val="FDFAF7"/>
          </a:solidFill>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p:spPr>
      </p:sp>
      <p:sp>
        <p:nvSpPr>
          <p:cNvPr id="3" name="Shape 1"/>
          <p:cNvSpPr/>
          <p:nvPr/>
        </p:nvSpPr>
        <p:spPr>
          <a:xfrm>
            <a:off x="0" y="0"/>
            <a:ext cx="14630400" cy="8229600"/>
          </a:xfrm>
          <a:prstGeom prst="rect">
            <a:avLst/>
          </a:prstGeom>
          <a:solidFill>
            <a:srgbClr val="FDFAF7"/>
          </a:solidFill>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p:spPr>
      </p:sp>
      <p:sp>
        <p:nvSpPr>
          <p:cNvPr id="3" name="Shape 1"/>
          <p:cNvSpPr/>
          <p:nvPr/>
        </p:nvSpPr>
        <p:spPr>
          <a:xfrm>
            <a:off x="0" y="0"/>
            <a:ext cx="14630400" cy="8229600"/>
          </a:xfrm>
          <a:prstGeom prst="rect">
            <a:avLst/>
          </a:prstGeom>
          <a:solidFill>
            <a:srgbClr val="FDFAF7"/>
          </a:solidFill>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p:spPr>
      </p:sp>
      <p:sp>
        <p:nvSpPr>
          <p:cNvPr id="3" name="Shape 1"/>
          <p:cNvSpPr/>
          <p:nvPr/>
        </p:nvSpPr>
        <p:spPr>
          <a:xfrm>
            <a:off x="0" y="0"/>
            <a:ext cx="14630400" cy="8229600"/>
          </a:xfrm>
          <a:prstGeom prst="rect">
            <a:avLst/>
          </a:prstGeom>
          <a:solidFill>
            <a:srgbClr val="FDFAF7"/>
          </a:solidFill>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p:spPr>
      </p:sp>
      <p:sp>
        <p:nvSpPr>
          <p:cNvPr id="3" name="Shape 1"/>
          <p:cNvSpPr/>
          <p:nvPr/>
        </p:nvSpPr>
        <p:spPr>
          <a:xfrm>
            <a:off x="0" y="0"/>
            <a:ext cx="14630400" cy="8229600"/>
          </a:xfrm>
          <a:prstGeom prst="rect">
            <a:avLst/>
          </a:prstGeom>
          <a:solidFill>
            <a:srgbClr val="FDFAF7"/>
          </a:solidFill>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p:spPr>
      </p:sp>
      <p:sp>
        <p:nvSpPr>
          <p:cNvPr id="3" name="Shape 1"/>
          <p:cNvSpPr/>
          <p:nvPr/>
        </p:nvSpPr>
        <p:spPr>
          <a:xfrm>
            <a:off x="0" y="0"/>
            <a:ext cx="14630400" cy="8229600"/>
          </a:xfrm>
          <a:prstGeom prst="rect">
            <a:avLst/>
          </a:prstGeom>
          <a:solidFill>
            <a:srgbClr val="FDFAF7"/>
          </a:solidFill>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1.xml"/><Relationship Id="rId2" Type="http://schemas.openxmlformats.org/officeDocument/2006/relationships/image" Target="../media/image19.png"/><Relationship Id="rId1"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9.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0.xml"/><Relationship Id="rId1"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9144000" y="0"/>
            <a:ext cx="5486400" cy="8229600"/>
          </a:xfrm>
          <a:prstGeom prst="rect">
            <a:avLst/>
          </a:prstGeom>
        </p:spPr>
      </p:pic>
      <p:pic>
        <p:nvPicPr>
          <p:cNvPr id="3" name="Image 1" descr="preencoded.png"/>
          <p:cNvPicPr>
            <a:picLocks noChangeAspect="1"/>
          </p:cNvPicPr>
          <p:nvPr/>
        </p:nvPicPr>
        <p:blipFill>
          <a:blip r:embed="rId2"/>
          <a:stretch>
            <a:fillRect/>
          </a:stretch>
        </p:blipFill>
        <p:spPr>
          <a:xfrm>
            <a:off x="9392007" y="2243376"/>
            <a:ext cx="4990267" cy="3742730"/>
          </a:xfrm>
          <a:prstGeom prst="rect">
            <a:avLst/>
          </a:prstGeom>
        </p:spPr>
      </p:pic>
      <p:sp>
        <p:nvSpPr>
          <p:cNvPr id="4" name="Text 0"/>
          <p:cNvSpPr/>
          <p:nvPr/>
        </p:nvSpPr>
        <p:spPr>
          <a:xfrm>
            <a:off x="793790" y="2045851"/>
            <a:ext cx="7556421" cy="1364456"/>
          </a:xfrm>
          <a:prstGeom prst="rect">
            <a:avLst/>
          </a:prstGeom>
          <a:noFill/>
        </p:spPr>
        <p:txBody>
          <a:bodyPr wrap="square" lIns="0" tIns="0" rIns="0" bIns="0" rtlCol="0" anchor="t"/>
          <a:lstStyle/>
          <a:p>
            <a:pPr marL="0" indent="0" algn="l">
              <a:lnSpc>
                <a:spcPts val="5350"/>
              </a:lnSpc>
              <a:buNone/>
            </a:pPr>
            <a:r>
              <a:rPr lang="en-US" sz="4250" b="1" dirty="0">
                <a:solidFill>
                  <a:srgbClr val="F95F88"/>
                </a:solidFill>
                <a:latin typeface="Petrona Bold" pitchFamily="34" charset="0"/>
                <a:ea typeface="Petrona Bold" pitchFamily="34" charset="-122"/>
                <a:cs typeface="Petrona Bold" pitchFamily="34" charset="-120"/>
              </a:rPr>
              <a:t>Introduction to Lines and Rays</a:t>
            </a:r>
            <a:endParaRPr lang="en-US" sz="4250" dirty="0"/>
          </a:p>
        </p:txBody>
      </p:sp>
      <p:sp>
        <p:nvSpPr>
          <p:cNvPr id="5" name="Text 1"/>
          <p:cNvSpPr/>
          <p:nvPr/>
        </p:nvSpPr>
        <p:spPr>
          <a:xfrm>
            <a:off x="793790" y="3707963"/>
            <a:ext cx="7556421" cy="1905238"/>
          </a:xfrm>
          <a:prstGeom prst="rect">
            <a:avLst/>
          </a:prstGeom>
          <a:noFill/>
        </p:spPr>
        <p:txBody>
          <a:bodyPr wrap="square" lIns="0" tIns="0" rIns="0" bIns="0" rtlCol="0" anchor="t"/>
          <a:lstStyle/>
          <a:p>
            <a:pPr marL="0" indent="0" algn="l">
              <a:lnSpc>
                <a:spcPts val="2500"/>
              </a:lnSpc>
              <a:buNone/>
            </a:pPr>
            <a:r>
              <a:rPr lang="en-US" sz="1550" dirty="0">
                <a:solidFill>
                  <a:srgbClr val="272525"/>
                </a:solidFill>
                <a:latin typeface="Inter" panose="02000503000000020004" pitchFamily="34" charset="0"/>
                <a:ea typeface="Inter" panose="02000503000000020004" pitchFamily="34" charset="-122"/>
                <a:cs typeface="Inter" panose="02000503000000020004" pitchFamily="34" charset="-120"/>
              </a:rPr>
              <a:t>Welcome to our journey into the fascinating world of geometry! Today, we'll explore the fundamental building blocks of all shapes and figures: points, line segments, lines, and rays. Understanding these basic concepts is crucial for mastering more complex geometric ideas. We will delve into each definition, learn how to represent them, and discover how they apply to the world around us.</a:t>
            </a:r>
            <a:endParaRPr lang="en-US" sz="1550" dirty="0"/>
          </a:p>
        </p:txBody>
      </p:sp>
      <p:sp>
        <p:nvSpPr>
          <p:cNvPr id="6" name="Shape 2"/>
          <p:cNvSpPr/>
          <p:nvPr/>
        </p:nvSpPr>
        <p:spPr>
          <a:xfrm>
            <a:off x="793790" y="5851327"/>
            <a:ext cx="317540" cy="317540"/>
          </a:xfrm>
          <a:prstGeom prst="roundRect">
            <a:avLst>
              <a:gd name="adj" fmla="val 28793492"/>
            </a:avLst>
          </a:prstGeom>
          <a:noFill/>
          <a:ln w="7620">
            <a:solidFill>
              <a:srgbClr val="FFFFFF"/>
            </a:solidFill>
            <a:prstDash val="solid"/>
          </a:ln>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0" y="0"/>
            <a:ext cx="7315200" cy="8233648"/>
          </a:xfrm>
          <a:prstGeom prst="rect">
            <a:avLst/>
          </a:prstGeom>
        </p:spPr>
      </p:pic>
      <p:pic>
        <p:nvPicPr>
          <p:cNvPr id="3" name="Image 1" descr="preencoded.png"/>
          <p:cNvPicPr>
            <a:picLocks noChangeAspect="1"/>
          </p:cNvPicPr>
          <p:nvPr/>
        </p:nvPicPr>
        <p:blipFill>
          <a:blip r:embed="rId2"/>
          <a:stretch>
            <a:fillRect/>
          </a:stretch>
        </p:blipFill>
        <p:spPr>
          <a:xfrm>
            <a:off x="209312" y="1530548"/>
            <a:ext cx="6896576" cy="5172432"/>
          </a:xfrm>
          <a:prstGeom prst="rect">
            <a:avLst/>
          </a:prstGeom>
        </p:spPr>
      </p:pic>
      <p:sp>
        <p:nvSpPr>
          <p:cNvPr id="4" name="Text 0"/>
          <p:cNvSpPr/>
          <p:nvPr/>
        </p:nvSpPr>
        <p:spPr>
          <a:xfrm>
            <a:off x="8103156" y="541734"/>
            <a:ext cx="5343168" cy="575667"/>
          </a:xfrm>
          <a:prstGeom prst="rect">
            <a:avLst/>
          </a:prstGeom>
          <a:noFill/>
        </p:spPr>
        <p:txBody>
          <a:bodyPr wrap="none" lIns="0" tIns="0" rIns="0" bIns="0" rtlCol="0" anchor="t"/>
          <a:lstStyle/>
          <a:p>
            <a:pPr marL="0" indent="0" algn="l">
              <a:lnSpc>
                <a:spcPts val="4500"/>
              </a:lnSpc>
              <a:buNone/>
            </a:pPr>
            <a:r>
              <a:rPr lang="en-US" sz="3600" b="1" dirty="0">
                <a:solidFill>
                  <a:srgbClr val="F95F88"/>
                </a:solidFill>
                <a:latin typeface="Petrona Bold" pitchFamily="34" charset="0"/>
                <a:ea typeface="Petrona Bold" pitchFamily="34" charset="-122"/>
                <a:cs typeface="Petrona Bold" pitchFamily="34" charset="-120"/>
              </a:rPr>
              <a:t>Summary: Key Takeaways</a:t>
            </a:r>
            <a:endParaRPr lang="en-US" sz="3600" dirty="0"/>
          </a:p>
        </p:txBody>
      </p:sp>
      <p:sp>
        <p:nvSpPr>
          <p:cNvPr id="5" name="Shape 1"/>
          <p:cNvSpPr/>
          <p:nvPr/>
        </p:nvSpPr>
        <p:spPr>
          <a:xfrm>
            <a:off x="8103156" y="1368504"/>
            <a:ext cx="5739289" cy="1274207"/>
          </a:xfrm>
          <a:prstGeom prst="roundRect">
            <a:avLst>
              <a:gd name="adj" fmla="val 5520"/>
            </a:avLst>
          </a:prstGeom>
          <a:solidFill>
            <a:srgbClr val="E0D7F4"/>
          </a:solidFill>
          <a:ln w="7620">
            <a:solidFill>
              <a:srgbClr val="C6BDDA"/>
            </a:solidFill>
            <a:prstDash val="solid"/>
          </a:ln>
        </p:spPr>
      </p:sp>
      <p:sp>
        <p:nvSpPr>
          <p:cNvPr id="6" name="Text 2"/>
          <p:cNvSpPr/>
          <p:nvPr/>
        </p:nvSpPr>
        <p:spPr>
          <a:xfrm>
            <a:off x="8278178" y="1543526"/>
            <a:ext cx="2645569" cy="287774"/>
          </a:xfrm>
          <a:prstGeom prst="rect">
            <a:avLst/>
          </a:prstGeom>
          <a:noFill/>
        </p:spPr>
        <p:txBody>
          <a:bodyPr wrap="none" lIns="0" tIns="0" rIns="0" bIns="0" rtlCol="0" anchor="t"/>
          <a:lstStyle/>
          <a:p>
            <a:pPr marL="0" indent="0" algn="l">
              <a:lnSpc>
                <a:spcPts val="2250"/>
              </a:lnSpc>
              <a:buNone/>
            </a:pPr>
            <a:r>
              <a:rPr lang="en-US" sz="1800" b="1" dirty="0">
                <a:solidFill>
                  <a:srgbClr val="272525"/>
                </a:solidFill>
                <a:latin typeface="Petrona Bold" pitchFamily="34" charset="0"/>
                <a:ea typeface="Petrona Bold" pitchFamily="34" charset="-122"/>
                <a:cs typeface="Petrona Bold" pitchFamily="34" charset="-120"/>
              </a:rPr>
              <a:t>Points as Basic Locations</a:t>
            </a:r>
            <a:endParaRPr lang="en-US" sz="1800" dirty="0"/>
          </a:p>
        </p:txBody>
      </p:sp>
      <p:sp>
        <p:nvSpPr>
          <p:cNvPr id="7" name="Text 3"/>
          <p:cNvSpPr/>
          <p:nvPr/>
        </p:nvSpPr>
        <p:spPr>
          <a:xfrm>
            <a:off x="8278178" y="1931670"/>
            <a:ext cx="5389245" cy="536019"/>
          </a:xfrm>
          <a:prstGeom prst="rect">
            <a:avLst/>
          </a:prstGeom>
          <a:noFill/>
        </p:spPr>
        <p:txBody>
          <a:bodyPr wrap="square" lIns="0" tIns="0" rIns="0" bIns="0" rtlCol="0" anchor="t"/>
          <a:lstStyle/>
          <a:p>
            <a:pPr marL="0" indent="0" algn="l">
              <a:lnSpc>
                <a:spcPts val="2100"/>
              </a:lnSpc>
              <a:buNone/>
            </a:pPr>
            <a:r>
              <a:rPr lang="en-US" sz="1300" dirty="0">
                <a:solidFill>
                  <a:srgbClr val="272525"/>
                </a:solidFill>
                <a:latin typeface="Inter" panose="02000503000000020004" pitchFamily="34" charset="0"/>
                <a:ea typeface="Inter" panose="02000503000000020004" pitchFamily="34" charset="-122"/>
                <a:cs typeface="Inter" panose="02000503000000020004" pitchFamily="34" charset="-120"/>
              </a:rPr>
              <a:t>Points are the foundational elements, marking specific positions without dimension.</a:t>
            </a:r>
            <a:endParaRPr lang="en-US" sz="1300" dirty="0"/>
          </a:p>
        </p:txBody>
      </p:sp>
      <p:sp>
        <p:nvSpPr>
          <p:cNvPr id="8" name="Shape 4"/>
          <p:cNvSpPr/>
          <p:nvPr/>
        </p:nvSpPr>
        <p:spPr>
          <a:xfrm>
            <a:off x="8103156" y="2810113"/>
            <a:ext cx="5739289" cy="1274207"/>
          </a:xfrm>
          <a:prstGeom prst="roundRect">
            <a:avLst>
              <a:gd name="adj" fmla="val 5520"/>
            </a:avLst>
          </a:prstGeom>
          <a:solidFill>
            <a:srgbClr val="E0D7F4"/>
          </a:solidFill>
          <a:ln w="7620">
            <a:solidFill>
              <a:srgbClr val="C6BDDA"/>
            </a:solidFill>
            <a:prstDash val="solid"/>
          </a:ln>
        </p:spPr>
      </p:sp>
      <p:sp>
        <p:nvSpPr>
          <p:cNvPr id="9" name="Text 5"/>
          <p:cNvSpPr/>
          <p:nvPr/>
        </p:nvSpPr>
        <p:spPr>
          <a:xfrm>
            <a:off x="8278178" y="2985135"/>
            <a:ext cx="3059668" cy="287774"/>
          </a:xfrm>
          <a:prstGeom prst="rect">
            <a:avLst/>
          </a:prstGeom>
          <a:noFill/>
        </p:spPr>
        <p:txBody>
          <a:bodyPr wrap="none" lIns="0" tIns="0" rIns="0" bIns="0" rtlCol="0" anchor="t"/>
          <a:lstStyle/>
          <a:p>
            <a:pPr marL="0" indent="0" algn="l">
              <a:lnSpc>
                <a:spcPts val="2250"/>
              </a:lnSpc>
              <a:buNone/>
            </a:pPr>
            <a:r>
              <a:rPr lang="en-US" sz="1800" b="1" dirty="0">
                <a:solidFill>
                  <a:srgbClr val="272525"/>
                </a:solidFill>
                <a:latin typeface="Petrona Bold" pitchFamily="34" charset="0"/>
                <a:ea typeface="Petrona Bold" pitchFamily="34" charset="-122"/>
                <a:cs typeface="Petrona Bold" pitchFamily="34" charset="-120"/>
              </a:rPr>
              <a:t>Line Segments: Defined Ends</a:t>
            </a:r>
            <a:endParaRPr lang="en-US" sz="1800" dirty="0"/>
          </a:p>
        </p:txBody>
      </p:sp>
      <p:sp>
        <p:nvSpPr>
          <p:cNvPr id="10" name="Text 6"/>
          <p:cNvSpPr/>
          <p:nvPr/>
        </p:nvSpPr>
        <p:spPr>
          <a:xfrm>
            <a:off x="8278178" y="3373279"/>
            <a:ext cx="5389245" cy="536019"/>
          </a:xfrm>
          <a:prstGeom prst="rect">
            <a:avLst/>
          </a:prstGeom>
          <a:noFill/>
        </p:spPr>
        <p:txBody>
          <a:bodyPr wrap="square" lIns="0" tIns="0" rIns="0" bIns="0" rtlCol="0" anchor="t"/>
          <a:lstStyle/>
          <a:p>
            <a:pPr marL="0" indent="0" algn="l">
              <a:lnSpc>
                <a:spcPts val="2100"/>
              </a:lnSpc>
              <a:buNone/>
            </a:pPr>
            <a:r>
              <a:rPr lang="en-US" sz="1300" dirty="0">
                <a:solidFill>
                  <a:srgbClr val="272525"/>
                </a:solidFill>
                <a:latin typeface="Inter" panose="02000503000000020004" pitchFamily="34" charset="0"/>
                <a:ea typeface="Inter" panose="02000503000000020004" pitchFamily="34" charset="-122"/>
                <a:cs typeface="Inter" panose="02000503000000020004" pitchFamily="34" charset="-120"/>
              </a:rPr>
              <a:t>Line segments have two clear endpoints and a measurable length, making them finite.</a:t>
            </a:r>
            <a:endParaRPr lang="en-US" sz="1300" dirty="0"/>
          </a:p>
        </p:txBody>
      </p:sp>
      <p:sp>
        <p:nvSpPr>
          <p:cNvPr id="11" name="Shape 7"/>
          <p:cNvSpPr/>
          <p:nvPr/>
        </p:nvSpPr>
        <p:spPr>
          <a:xfrm>
            <a:off x="8103156" y="4251722"/>
            <a:ext cx="5739289" cy="1006197"/>
          </a:xfrm>
          <a:prstGeom prst="roundRect">
            <a:avLst>
              <a:gd name="adj" fmla="val 6990"/>
            </a:avLst>
          </a:prstGeom>
          <a:solidFill>
            <a:srgbClr val="E0D7F4"/>
          </a:solidFill>
          <a:ln w="7620">
            <a:solidFill>
              <a:srgbClr val="C6BDDA"/>
            </a:solidFill>
            <a:prstDash val="solid"/>
          </a:ln>
        </p:spPr>
      </p:sp>
      <p:sp>
        <p:nvSpPr>
          <p:cNvPr id="12" name="Text 8"/>
          <p:cNvSpPr/>
          <p:nvPr/>
        </p:nvSpPr>
        <p:spPr>
          <a:xfrm>
            <a:off x="8278178" y="4426744"/>
            <a:ext cx="3093244" cy="287774"/>
          </a:xfrm>
          <a:prstGeom prst="rect">
            <a:avLst/>
          </a:prstGeom>
          <a:noFill/>
        </p:spPr>
        <p:txBody>
          <a:bodyPr wrap="none" lIns="0" tIns="0" rIns="0" bIns="0" rtlCol="0" anchor="t"/>
          <a:lstStyle/>
          <a:p>
            <a:pPr marL="0" indent="0" algn="l">
              <a:lnSpc>
                <a:spcPts val="2250"/>
              </a:lnSpc>
              <a:buNone/>
            </a:pPr>
            <a:r>
              <a:rPr lang="en-US" sz="1800" b="1" dirty="0">
                <a:solidFill>
                  <a:srgbClr val="272525"/>
                </a:solidFill>
                <a:latin typeface="Petrona Bold" pitchFamily="34" charset="0"/>
                <a:ea typeface="Petrona Bold" pitchFamily="34" charset="-122"/>
                <a:cs typeface="Petrona Bold" pitchFamily="34" charset="-120"/>
              </a:rPr>
              <a:t>Rays: One End, Infinite Reach</a:t>
            </a:r>
            <a:endParaRPr lang="en-US" sz="1800" dirty="0"/>
          </a:p>
        </p:txBody>
      </p:sp>
      <p:sp>
        <p:nvSpPr>
          <p:cNvPr id="13" name="Text 9"/>
          <p:cNvSpPr/>
          <p:nvPr/>
        </p:nvSpPr>
        <p:spPr>
          <a:xfrm>
            <a:off x="8278178" y="4814888"/>
            <a:ext cx="5389245" cy="268010"/>
          </a:xfrm>
          <a:prstGeom prst="rect">
            <a:avLst/>
          </a:prstGeom>
          <a:noFill/>
        </p:spPr>
        <p:txBody>
          <a:bodyPr wrap="none" lIns="0" tIns="0" rIns="0" bIns="0" rtlCol="0" anchor="t"/>
          <a:lstStyle/>
          <a:p>
            <a:pPr marL="0" indent="0" algn="l">
              <a:lnSpc>
                <a:spcPts val="2100"/>
              </a:lnSpc>
              <a:buNone/>
            </a:pPr>
            <a:r>
              <a:rPr lang="en-US" sz="1300" dirty="0">
                <a:solidFill>
                  <a:srgbClr val="272525"/>
                </a:solidFill>
                <a:latin typeface="Inter" panose="02000503000000020004" pitchFamily="34" charset="0"/>
                <a:ea typeface="Inter" panose="02000503000000020004" pitchFamily="34" charset="-122"/>
                <a:cs typeface="Inter" panose="02000503000000020004" pitchFamily="34" charset="-120"/>
              </a:rPr>
              <a:t>Rays start at one point and extend endlessly in a single direction.</a:t>
            </a:r>
            <a:endParaRPr lang="en-US" sz="1300" dirty="0"/>
          </a:p>
        </p:txBody>
      </p:sp>
      <p:sp>
        <p:nvSpPr>
          <p:cNvPr id="14" name="Shape 10"/>
          <p:cNvSpPr/>
          <p:nvPr/>
        </p:nvSpPr>
        <p:spPr>
          <a:xfrm>
            <a:off x="8103156" y="5425321"/>
            <a:ext cx="5739289" cy="1006197"/>
          </a:xfrm>
          <a:prstGeom prst="roundRect">
            <a:avLst>
              <a:gd name="adj" fmla="val 6990"/>
            </a:avLst>
          </a:prstGeom>
          <a:solidFill>
            <a:srgbClr val="E0D7F4"/>
          </a:solidFill>
          <a:ln w="7620">
            <a:solidFill>
              <a:srgbClr val="C6BDDA"/>
            </a:solidFill>
            <a:prstDash val="solid"/>
          </a:ln>
        </p:spPr>
      </p:sp>
      <p:sp>
        <p:nvSpPr>
          <p:cNvPr id="15" name="Text 11"/>
          <p:cNvSpPr/>
          <p:nvPr/>
        </p:nvSpPr>
        <p:spPr>
          <a:xfrm>
            <a:off x="8278178" y="5600343"/>
            <a:ext cx="2909411" cy="287774"/>
          </a:xfrm>
          <a:prstGeom prst="rect">
            <a:avLst/>
          </a:prstGeom>
          <a:noFill/>
        </p:spPr>
        <p:txBody>
          <a:bodyPr wrap="none" lIns="0" tIns="0" rIns="0" bIns="0" rtlCol="0" anchor="t"/>
          <a:lstStyle/>
          <a:p>
            <a:pPr marL="0" indent="0" algn="l">
              <a:lnSpc>
                <a:spcPts val="2250"/>
              </a:lnSpc>
              <a:buNone/>
            </a:pPr>
            <a:r>
              <a:rPr lang="en-US" sz="1800" b="1" dirty="0">
                <a:solidFill>
                  <a:srgbClr val="272525"/>
                </a:solidFill>
                <a:latin typeface="Petrona Bold" pitchFamily="34" charset="0"/>
                <a:ea typeface="Petrona Bold" pitchFamily="34" charset="-122"/>
                <a:cs typeface="Petrona Bold" pitchFamily="34" charset="-120"/>
              </a:rPr>
              <a:t>Lines: Infinite in Both Ways</a:t>
            </a:r>
            <a:endParaRPr lang="en-US" sz="1800" dirty="0"/>
          </a:p>
        </p:txBody>
      </p:sp>
      <p:sp>
        <p:nvSpPr>
          <p:cNvPr id="16" name="Text 12"/>
          <p:cNvSpPr/>
          <p:nvPr/>
        </p:nvSpPr>
        <p:spPr>
          <a:xfrm>
            <a:off x="8278178" y="5988487"/>
            <a:ext cx="5389245" cy="268010"/>
          </a:xfrm>
          <a:prstGeom prst="rect">
            <a:avLst/>
          </a:prstGeom>
          <a:noFill/>
        </p:spPr>
        <p:txBody>
          <a:bodyPr wrap="none" lIns="0" tIns="0" rIns="0" bIns="0" rtlCol="0" anchor="t"/>
          <a:lstStyle/>
          <a:p>
            <a:pPr marL="0" indent="0" algn="l">
              <a:lnSpc>
                <a:spcPts val="2100"/>
              </a:lnSpc>
              <a:buNone/>
            </a:pPr>
            <a:r>
              <a:rPr lang="en-US" sz="1300" dirty="0">
                <a:solidFill>
                  <a:srgbClr val="272525"/>
                </a:solidFill>
                <a:latin typeface="Inter" panose="02000503000000020004" pitchFamily="34" charset="0"/>
                <a:ea typeface="Inter" panose="02000503000000020004" pitchFamily="34" charset="-122"/>
                <a:cs typeface="Inter" panose="02000503000000020004" pitchFamily="34" charset="-120"/>
              </a:rPr>
              <a:t>Lines have no endpoints, continuing infinitely in both directions.</a:t>
            </a:r>
            <a:endParaRPr lang="en-US" sz="1300" dirty="0"/>
          </a:p>
        </p:txBody>
      </p:sp>
      <p:sp>
        <p:nvSpPr>
          <p:cNvPr id="17" name="Text 13"/>
          <p:cNvSpPr/>
          <p:nvPr/>
        </p:nvSpPr>
        <p:spPr>
          <a:xfrm>
            <a:off x="8103156" y="6619875"/>
            <a:ext cx="5739289" cy="1072039"/>
          </a:xfrm>
          <a:prstGeom prst="rect">
            <a:avLst/>
          </a:prstGeom>
          <a:noFill/>
        </p:spPr>
        <p:txBody>
          <a:bodyPr wrap="square" lIns="0" tIns="0" rIns="0" bIns="0" rtlCol="0" anchor="t"/>
          <a:lstStyle/>
          <a:p>
            <a:pPr marL="0" indent="0" algn="l">
              <a:lnSpc>
                <a:spcPts val="2100"/>
              </a:lnSpc>
              <a:buNone/>
            </a:pPr>
            <a:r>
              <a:rPr lang="en-US" sz="1300" dirty="0">
                <a:solidFill>
                  <a:srgbClr val="272525"/>
                </a:solidFill>
                <a:latin typeface="Inter" panose="02000503000000020004" pitchFamily="34" charset="0"/>
                <a:ea typeface="Inter" panose="02000503000000020004" pitchFamily="34" charset="-122"/>
                <a:cs typeface="Inter" panose="02000503000000020004" pitchFamily="34" charset="-120"/>
              </a:rPr>
              <a:t>Mastering these core geometric terms—points, line segments, rays, and lines—is essential. They are the building blocks that allow us to understand and construct more complex shapes and figures in geometry, forming the basis for all spatial reasoning.</a:t>
            </a:r>
            <a:endParaRPr lang="en-US" sz="13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3146108"/>
            <a:ext cx="5457944" cy="682228"/>
          </a:xfrm>
          <a:prstGeom prst="rect">
            <a:avLst/>
          </a:prstGeom>
          <a:noFill/>
        </p:spPr>
        <p:txBody>
          <a:bodyPr wrap="none" lIns="0" tIns="0" rIns="0" bIns="0" rtlCol="0" anchor="t"/>
          <a:lstStyle/>
          <a:p>
            <a:pPr marL="0" indent="0" algn="l">
              <a:lnSpc>
                <a:spcPts val="5350"/>
              </a:lnSpc>
              <a:buNone/>
            </a:pPr>
            <a:r>
              <a:rPr lang="en-US" sz="4250" b="1" dirty="0">
                <a:solidFill>
                  <a:srgbClr val="F95F88"/>
                </a:solidFill>
                <a:latin typeface="Petrona Bold" pitchFamily="34" charset="0"/>
                <a:ea typeface="Petrona Bold" pitchFamily="34" charset="-122"/>
                <a:cs typeface="Petrona Bold" pitchFamily="34" charset="-120"/>
              </a:rPr>
              <a:t>Thank You!</a:t>
            </a:r>
            <a:endParaRPr lang="en-US" sz="4250" dirty="0"/>
          </a:p>
        </p:txBody>
      </p:sp>
      <p:sp>
        <p:nvSpPr>
          <p:cNvPr id="3" name="Text 1"/>
          <p:cNvSpPr/>
          <p:nvPr/>
        </p:nvSpPr>
        <p:spPr>
          <a:xfrm>
            <a:off x="793790" y="4225171"/>
            <a:ext cx="13042821" cy="317540"/>
          </a:xfrm>
          <a:prstGeom prst="rect">
            <a:avLst/>
          </a:prstGeom>
          <a:noFill/>
        </p:spPr>
        <p:txBody>
          <a:bodyPr wrap="none" lIns="0" tIns="0" rIns="0" bIns="0" rtlCol="0" anchor="t"/>
          <a:lstStyle/>
          <a:p>
            <a:pPr marL="0" indent="0" algn="l">
              <a:lnSpc>
                <a:spcPts val="2500"/>
              </a:lnSpc>
              <a:buNone/>
            </a:pPr>
            <a:r>
              <a:rPr lang="en-US" sz="1550" dirty="0">
                <a:solidFill>
                  <a:srgbClr val="272525"/>
                </a:solidFill>
                <a:latin typeface="Inter" panose="02000503000000020004" pitchFamily="34" charset="0"/>
                <a:ea typeface="Inter" panose="02000503000000020004" pitchFamily="34" charset="-122"/>
                <a:cs typeface="Inter" panose="02000503000000020004" pitchFamily="34" charset="-120"/>
              </a:rPr>
              <a:t>We appreciate you joining this session on fundamental geometric concepts.</a:t>
            </a:r>
            <a:endParaRPr lang="en-US" sz="1550" dirty="0"/>
          </a:p>
        </p:txBody>
      </p:sp>
      <p:sp>
        <p:nvSpPr>
          <p:cNvPr id="4" name="Text 2"/>
          <p:cNvSpPr/>
          <p:nvPr/>
        </p:nvSpPr>
        <p:spPr>
          <a:xfrm>
            <a:off x="793790" y="4765953"/>
            <a:ext cx="13042821" cy="317540"/>
          </a:xfrm>
          <a:prstGeom prst="rect">
            <a:avLst/>
          </a:prstGeom>
          <a:noFill/>
        </p:spPr>
        <p:txBody>
          <a:bodyPr wrap="none" lIns="0" tIns="0" rIns="0" bIns="0" rtlCol="0" anchor="t"/>
          <a:lstStyle/>
          <a:p>
            <a:pPr marL="0" indent="0" algn="l">
              <a:lnSpc>
                <a:spcPts val="2500"/>
              </a:lnSpc>
              <a:buNone/>
            </a:pPr>
            <a:r>
              <a:rPr lang="en-US" sz="1550" dirty="0">
                <a:solidFill>
                  <a:srgbClr val="272525"/>
                </a:solidFill>
                <a:latin typeface="Inter" panose="02000503000000020004" pitchFamily="34" charset="0"/>
                <a:ea typeface="Inter" panose="02000503000000020004" pitchFamily="34" charset="-122"/>
                <a:cs typeface="Inter" panose="02000503000000020004" pitchFamily="34" charset="-120"/>
              </a:rPr>
              <a:t>Mastering points, lines, segments, and rays builds a strong foundation. </a:t>
            </a:r>
            <a:endParaRPr lang="en-US" sz="15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84384" y="539234"/>
            <a:ext cx="5393055" cy="674132"/>
          </a:xfrm>
          <a:prstGeom prst="rect">
            <a:avLst/>
          </a:prstGeom>
          <a:noFill/>
        </p:spPr>
        <p:txBody>
          <a:bodyPr wrap="none" lIns="0" tIns="0" rIns="0" bIns="0" rtlCol="0" anchor="t"/>
          <a:lstStyle/>
          <a:p>
            <a:pPr marL="0" indent="0" algn="l">
              <a:lnSpc>
                <a:spcPts val="5300"/>
              </a:lnSpc>
              <a:buNone/>
            </a:pPr>
            <a:r>
              <a:rPr lang="en-US" sz="4200" b="1" dirty="0">
                <a:solidFill>
                  <a:srgbClr val="F95F88"/>
                </a:solidFill>
                <a:latin typeface="Petrona Bold" pitchFamily="34" charset="0"/>
                <a:ea typeface="Petrona Bold" pitchFamily="34" charset="-122"/>
                <a:cs typeface="Petrona Bold" pitchFamily="34" charset="-120"/>
              </a:rPr>
              <a:t>What is a Point?</a:t>
            </a:r>
            <a:endParaRPr lang="en-US" sz="4200" dirty="0"/>
          </a:p>
        </p:txBody>
      </p:sp>
      <p:sp>
        <p:nvSpPr>
          <p:cNvPr id="3" name="Text 1"/>
          <p:cNvSpPr/>
          <p:nvPr/>
        </p:nvSpPr>
        <p:spPr>
          <a:xfrm>
            <a:off x="784384" y="1683901"/>
            <a:ext cx="5479137" cy="1254919"/>
          </a:xfrm>
          <a:prstGeom prst="rect">
            <a:avLst/>
          </a:prstGeom>
          <a:noFill/>
        </p:spPr>
        <p:txBody>
          <a:bodyPr wrap="square" lIns="0" tIns="0" rIns="0" bIns="0" rtlCol="0" anchor="t"/>
          <a:lstStyle/>
          <a:p>
            <a:pPr marL="0" indent="0" algn="l">
              <a:lnSpc>
                <a:spcPts val="2450"/>
              </a:lnSpc>
              <a:buNone/>
            </a:pPr>
            <a:r>
              <a:rPr lang="en-US" sz="1500" dirty="0">
                <a:solidFill>
                  <a:srgbClr val="272525"/>
                </a:solidFill>
                <a:latin typeface="Inter" panose="02000503000000020004" pitchFamily="34" charset="0"/>
                <a:ea typeface="Inter" panose="02000503000000020004" pitchFamily="34" charset="-122"/>
                <a:cs typeface="Inter" panose="02000503000000020004" pitchFamily="34" charset="-120"/>
              </a:rPr>
              <a:t>A point is the most basic element in geometry. It defines a specific location in space and has no dimension, meaning it has no length, width, or height. Think of it as a tiny, precise mark that indicates a position.</a:t>
            </a:r>
            <a:endParaRPr lang="en-US" sz="1500" dirty="0"/>
          </a:p>
        </p:txBody>
      </p:sp>
      <p:sp>
        <p:nvSpPr>
          <p:cNvPr id="4" name="Text 2"/>
          <p:cNvSpPr/>
          <p:nvPr/>
        </p:nvSpPr>
        <p:spPr>
          <a:xfrm>
            <a:off x="784384" y="3115270"/>
            <a:ext cx="5479137" cy="1254919"/>
          </a:xfrm>
          <a:prstGeom prst="rect">
            <a:avLst/>
          </a:prstGeom>
          <a:noFill/>
        </p:spPr>
        <p:txBody>
          <a:bodyPr wrap="square" lIns="0" tIns="0" rIns="0" bIns="0" rtlCol="0" anchor="t"/>
          <a:lstStyle/>
          <a:p>
            <a:pPr marL="0" indent="0" algn="l">
              <a:lnSpc>
                <a:spcPts val="2450"/>
              </a:lnSpc>
              <a:buNone/>
            </a:pPr>
            <a:r>
              <a:rPr lang="en-US" sz="1500" dirty="0">
                <a:solidFill>
                  <a:srgbClr val="272525"/>
                </a:solidFill>
                <a:latin typeface="Inter" panose="02000503000000020004" pitchFamily="34" charset="0"/>
                <a:ea typeface="Inter" panose="02000503000000020004" pitchFamily="34" charset="-122"/>
                <a:cs typeface="Inter" panose="02000503000000020004" pitchFamily="34" charset="-120"/>
              </a:rPr>
              <a:t>We represent a point with a simple dot and name it using a capital letter, such as Point A or Point B. Points are the starting block for constructing all other geometric figures, acting as precise markers in our spatial understanding.</a:t>
            </a:r>
            <a:endParaRPr lang="en-US" sz="1500" dirty="0"/>
          </a:p>
        </p:txBody>
      </p:sp>
      <p:pic>
        <p:nvPicPr>
          <p:cNvPr id="5" name="Image 0" descr="preencoded.png"/>
          <p:cNvPicPr>
            <a:picLocks noChangeAspect="1"/>
          </p:cNvPicPr>
          <p:nvPr/>
        </p:nvPicPr>
        <p:blipFill>
          <a:blip r:embed="rId1"/>
          <a:stretch>
            <a:fillRect/>
          </a:stretch>
        </p:blipFill>
        <p:spPr>
          <a:xfrm>
            <a:off x="6749534" y="1728073"/>
            <a:ext cx="7103983" cy="5327928"/>
          </a:xfrm>
          <a:prstGeom prst="rect">
            <a:avLst/>
          </a:prstGeom>
        </p:spPr>
      </p:pic>
      <p:sp>
        <p:nvSpPr>
          <p:cNvPr id="6" name="Text 3"/>
          <p:cNvSpPr/>
          <p:nvPr/>
        </p:nvSpPr>
        <p:spPr>
          <a:xfrm>
            <a:off x="6749534" y="7276624"/>
            <a:ext cx="7103983" cy="313730"/>
          </a:xfrm>
          <a:prstGeom prst="rect">
            <a:avLst/>
          </a:prstGeom>
          <a:noFill/>
        </p:spPr>
        <p:txBody>
          <a:bodyPr wrap="none" lIns="0" tIns="0" rIns="0" bIns="0" rtlCol="0" anchor="t"/>
          <a:lstStyle/>
          <a:p>
            <a:pPr marL="0" indent="0" algn="l">
              <a:lnSpc>
                <a:spcPts val="2450"/>
              </a:lnSpc>
              <a:buNone/>
            </a:pPr>
            <a:r>
              <a:rPr lang="en-US" sz="1500" dirty="0">
                <a:solidFill>
                  <a:srgbClr val="272525"/>
                </a:solidFill>
                <a:latin typeface="Inter" panose="02000503000000020004" pitchFamily="34" charset="0"/>
                <a:ea typeface="Inter" panose="02000503000000020004" pitchFamily="34" charset="-122"/>
                <a:cs typeface="Inter" panose="02000503000000020004" pitchFamily="34" charset="-120"/>
              </a:rPr>
              <a:t>Point A</a:t>
            </a:r>
            <a:endParaRPr lang="en-US" sz="15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798790"/>
            <a:ext cx="6075998" cy="682228"/>
          </a:xfrm>
          <a:prstGeom prst="rect">
            <a:avLst/>
          </a:prstGeom>
          <a:noFill/>
        </p:spPr>
        <p:txBody>
          <a:bodyPr wrap="none" lIns="0" tIns="0" rIns="0" bIns="0" rtlCol="0" anchor="t"/>
          <a:lstStyle/>
          <a:p>
            <a:pPr marL="0" indent="0" algn="l">
              <a:lnSpc>
                <a:spcPts val="5350"/>
              </a:lnSpc>
              <a:buNone/>
            </a:pPr>
            <a:r>
              <a:rPr lang="en-US" sz="4250" b="1" dirty="0">
                <a:solidFill>
                  <a:srgbClr val="F95F88"/>
                </a:solidFill>
                <a:latin typeface="Petrona Bold" pitchFamily="34" charset="0"/>
                <a:ea typeface="Petrona Bold" pitchFamily="34" charset="-122"/>
                <a:cs typeface="Petrona Bold" pitchFamily="34" charset="-120"/>
              </a:rPr>
              <a:t>What is a Line Segment?</a:t>
            </a:r>
            <a:endParaRPr lang="en-US" sz="4250" dirty="0"/>
          </a:p>
        </p:txBody>
      </p:sp>
      <p:sp>
        <p:nvSpPr>
          <p:cNvPr id="3" name="Text 1"/>
          <p:cNvSpPr/>
          <p:nvPr/>
        </p:nvSpPr>
        <p:spPr>
          <a:xfrm>
            <a:off x="793790" y="1957268"/>
            <a:ext cx="6279356" cy="1270159"/>
          </a:xfrm>
          <a:prstGeom prst="rect">
            <a:avLst/>
          </a:prstGeom>
          <a:noFill/>
        </p:spPr>
        <p:txBody>
          <a:bodyPr wrap="square" lIns="0" tIns="0" rIns="0" bIns="0" rtlCol="0" anchor="t"/>
          <a:lstStyle/>
          <a:p>
            <a:pPr marL="0" indent="0" algn="l">
              <a:lnSpc>
                <a:spcPts val="2500"/>
              </a:lnSpc>
              <a:buNone/>
            </a:pPr>
            <a:r>
              <a:rPr lang="en-US" sz="1550" dirty="0">
                <a:solidFill>
                  <a:srgbClr val="272525"/>
                </a:solidFill>
                <a:latin typeface="Inter" panose="02000503000000020004" pitchFamily="34" charset="0"/>
                <a:ea typeface="Inter" panose="02000503000000020004" pitchFamily="34" charset="-122"/>
                <a:cs typeface="Inter" panose="02000503000000020004" pitchFamily="34" charset="-120"/>
              </a:rPr>
              <a:t>A line segment is a part of a line that is defined by two distinct endpoints. Unlike a full line, it has a finite, measurable length. Imagine drawing a straight path between two dots; that's a line segment.</a:t>
            </a:r>
            <a:endParaRPr lang="en-US" sz="1550" dirty="0"/>
          </a:p>
        </p:txBody>
      </p:sp>
      <p:sp>
        <p:nvSpPr>
          <p:cNvPr id="4" name="Text 2"/>
          <p:cNvSpPr/>
          <p:nvPr/>
        </p:nvSpPr>
        <p:spPr>
          <a:xfrm>
            <a:off x="793790" y="3406021"/>
            <a:ext cx="6279356" cy="1587698"/>
          </a:xfrm>
          <a:prstGeom prst="rect">
            <a:avLst/>
          </a:prstGeom>
          <a:noFill/>
        </p:spPr>
        <p:txBody>
          <a:bodyPr wrap="square" lIns="0" tIns="0" rIns="0" bIns="0" rtlCol="0" anchor="t"/>
          <a:lstStyle/>
          <a:p>
            <a:pPr marL="0" indent="0" algn="l">
              <a:lnSpc>
                <a:spcPts val="2500"/>
              </a:lnSpc>
              <a:buNone/>
            </a:pPr>
            <a:r>
              <a:rPr lang="en-US" sz="1550" dirty="0">
                <a:solidFill>
                  <a:srgbClr val="272525"/>
                </a:solidFill>
                <a:latin typeface="Inter" panose="02000503000000020004" pitchFamily="34" charset="0"/>
                <a:ea typeface="Inter" panose="02000503000000020004" pitchFamily="34" charset="-122"/>
                <a:cs typeface="Inter" panose="02000503000000020004" pitchFamily="34" charset="-120"/>
              </a:rPr>
              <a:t>We represent a line segment as a straight path with a clear beginning and end. It is named by its two endpoints. For example, a segment with endpoints A and B can be called AB or BA. This fixed length makes line segments vital for measuring distances and constructing precise shapes.</a:t>
            </a:r>
            <a:endParaRPr lang="en-US" sz="1550" dirty="0"/>
          </a:p>
        </p:txBody>
      </p:sp>
      <p:pic>
        <p:nvPicPr>
          <p:cNvPr id="5" name="Image 0" descr="preencoded.png"/>
          <p:cNvPicPr>
            <a:picLocks noChangeAspect="1"/>
          </p:cNvPicPr>
          <p:nvPr/>
        </p:nvPicPr>
        <p:blipFill>
          <a:blip r:embed="rId1"/>
          <a:stretch>
            <a:fillRect/>
          </a:stretch>
        </p:blipFill>
        <p:spPr>
          <a:xfrm>
            <a:off x="7564874" y="2001917"/>
            <a:ext cx="6279356" cy="4709517"/>
          </a:xfrm>
          <a:prstGeom prst="rect">
            <a:avLst/>
          </a:prstGeom>
        </p:spPr>
      </p:pic>
      <p:sp>
        <p:nvSpPr>
          <p:cNvPr id="6" name="Text 3"/>
          <p:cNvSpPr/>
          <p:nvPr/>
        </p:nvSpPr>
        <p:spPr>
          <a:xfrm>
            <a:off x="7564874" y="6934676"/>
            <a:ext cx="6279356" cy="317540"/>
          </a:xfrm>
          <a:prstGeom prst="rect">
            <a:avLst/>
          </a:prstGeom>
          <a:noFill/>
        </p:spPr>
        <p:txBody>
          <a:bodyPr wrap="none" lIns="0" tIns="0" rIns="0" bIns="0" rtlCol="0" anchor="t"/>
          <a:lstStyle/>
          <a:p>
            <a:pPr marL="0" indent="0" algn="l">
              <a:lnSpc>
                <a:spcPts val="2500"/>
              </a:lnSpc>
              <a:buNone/>
            </a:pPr>
            <a:r>
              <a:rPr lang="en-US" sz="1550" dirty="0">
                <a:solidFill>
                  <a:srgbClr val="272525"/>
                </a:solidFill>
                <a:latin typeface="Inter" panose="02000503000000020004" pitchFamily="34" charset="0"/>
                <a:ea typeface="Inter" panose="02000503000000020004" pitchFamily="34" charset="-122"/>
                <a:cs typeface="Inter" panose="02000503000000020004" pitchFamily="34" charset="-120"/>
              </a:rPr>
              <a:t>Line Segment AB</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798790"/>
            <a:ext cx="5457944" cy="682228"/>
          </a:xfrm>
          <a:prstGeom prst="rect">
            <a:avLst/>
          </a:prstGeom>
          <a:noFill/>
        </p:spPr>
        <p:txBody>
          <a:bodyPr wrap="none" lIns="0" tIns="0" rIns="0" bIns="0" rtlCol="0" anchor="t"/>
          <a:lstStyle/>
          <a:p>
            <a:pPr marL="0" indent="0" algn="l">
              <a:lnSpc>
                <a:spcPts val="5350"/>
              </a:lnSpc>
              <a:buNone/>
            </a:pPr>
            <a:r>
              <a:rPr lang="en-US" sz="4250" b="1" dirty="0">
                <a:solidFill>
                  <a:srgbClr val="F95F88"/>
                </a:solidFill>
                <a:latin typeface="Petrona Bold" pitchFamily="34" charset="0"/>
                <a:ea typeface="Petrona Bold" pitchFamily="34" charset="-122"/>
                <a:cs typeface="Petrona Bold" pitchFamily="34" charset="-120"/>
              </a:rPr>
              <a:t>What is a Line?</a:t>
            </a:r>
            <a:endParaRPr lang="en-US" sz="4250" dirty="0"/>
          </a:p>
        </p:txBody>
      </p:sp>
      <p:sp>
        <p:nvSpPr>
          <p:cNvPr id="3" name="Text 1"/>
          <p:cNvSpPr/>
          <p:nvPr/>
        </p:nvSpPr>
        <p:spPr>
          <a:xfrm>
            <a:off x="793790" y="1957268"/>
            <a:ext cx="6279356" cy="1270159"/>
          </a:xfrm>
          <a:prstGeom prst="rect">
            <a:avLst/>
          </a:prstGeom>
          <a:noFill/>
        </p:spPr>
        <p:txBody>
          <a:bodyPr wrap="square" lIns="0" tIns="0" rIns="0" bIns="0" rtlCol="0" anchor="t"/>
          <a:lstStyle/>
          <a:p>
            <a:pPr marL="0" indent="0" algn="l">
              <a:lnSpc>
                <a:spcPts val="2500"/>
              </a:lnSpc>
              <a:buNone/>
            </a:pPr>
            <a:r>
              <a:rPr lang="en-US" sz="1550" dirty="0">
                <a:solidFill>
                  <a:srgbClr val="272525"/>
                </a:solidFill>
                <a:latin typeface="Inter" panose="02000503000000020004" pitchFamily="34" charset="0"/>
                <a:ea typeface="Inter" panose="02000503000000020004" pitchFamily="34" charset="-122"/>
                <a:cs typeface="Inter" panose="02000503000000020004" pitchFamily="34" charset="-120"/>
              </a:rPr>
              <a:t>A line is a straight path that extends infinitely in both directions, meaning it never ends. Unlike a line segment, it has no endpoints and continues endlessly. It represents a continuous sequence of points.</a:t>
            </a:r>
            <a:endParaRPr lang="en-US" sz="1550" dirty="0"/>
          </a:p>
        </p:txBody>
      </p:sp>
      <p:sp>
        <p:nvSpPr>
          <p:cNvPr id="4" name="Text 2"/>
          <p:cNvSpPr/>
          <p:nvPr/>
        </p:nvSpPr>
        <p:spPr>
          <a:xfrm>
            <a:off x="793790" y="3406021"/>
            <a:ext cx="6279356" cy="1587698"/>
          </a:xfrm>
          <a:prstGeom prst="rect">
            <a:avLst/>
          </a:prstGeom>
          <a:noFill/>
        </p:spPr>
        <p:txBody>
          <a:bodyPr wrap="square" lIns="0" tIns="0" rIns="0" bIns="0" rtlCol="0" anchor="t"/>
          <a:lstStyle/>
          <a:p>
            <a:pPr marL="0" indent="0" algn="l">
              <a:lnSpc>
                <a:spcPts val="2500"/>
              </a:lnSpc>
              <a:buNone/>
            </a:pPr>
            <a:r>
              <a:rPr lang="en-US" sz="1550" dirty="0">
                <a:solidFill>
                  <a:srgbClr val="272525"/>
                </a:solidFill>
                <a:latin typeface="Inter" panose="02000503000000020004" pitchFamily="34" charset="0"/>
                <a:ea typeface="Inter" panose="02000503000000020004" pitchFamily="34" charset="-122"/>
                <a:cs typeface="Inter" panose="02000503000000020004" pitchFamily="34" charset="-120"/>
              </a:rPr>
              <a:t>We represent a line with a straight path that has arrows on both ends, indicating its infinite extension. Lines can be named by using two points that lie on the line (e.g., CD or DC) or by a single lowercase letter, such as line 'l'. Lines are fundamental to understanding concepts like parallelism and perpendicularity.</a:t>
            </a:r>
            <a:endParaRPr lang="en-US" sz="1550" dirty="0"/>
          </a:p>
        </p:txBody>
      </p:sp>
      <p:pic>
        <p:nvPicPr>
          <p:cNvPr id="5" name="Image 0" descr="preencoded.png"/>
          <p:cNvPicPr>
            <a:picLocks noChangeAspect="1"/>
          </p:cNvPicPr>
          <p:nvPr/>
        </p:nvPicPr>
        <p:blipFill>
          <a:blip r:embed="rId1"/>
          <a:stretch>
            <a:fillRect/>
          </a:stretch>
        </p:blipFill>
        <p:spPr>
          <a:xfrm>
            <a:off x="7564874" y="2001917"/>
            <a:ext cx="6279356" cy="4709517"/>
          </a:xfrm>
          <a:prstGeom prst="rect">
            <a:avLst/>
          </a:prstGeom>
        </p:spPr>
      </p:pic>
      <p:sp>
        <p:nvSpPr>
          <p:cNvPr id="6" name="Text 3"/>
          <p:cNvSpPr/>
          <p:nvPr/>
        </p:nvSpPr>
        <p:spPr>
          <a:xfrm>
            <a:off x="7564874" y="6934676"/>
            <a:ext cx="6279356" cy="317540"/>
          </a:xfrm>
          <a:prstGeom prst="rect">
            <a:avLst/>
          </a:prstGeom>
          <a:noFill/>
        </p:spPr>
        <p:txBody>
          <a:bodyPr wrap="none" lIns="0" tIns="0" rIns="0" bIns="0" rtlCol="0" anchor="t"/>
          <a:lstStyle/>
          <a:p>
            <a:pPr marL="0" indent="0" algn="l">
              <a:lnSpc>
                <a:spcPts val="2500"/>
              </a:lnSpc>
              <a:buNone/>
            </a:pPr>
            <a:r>
              <a:rPr lang="en-US" sz="1550" dirty="0">
                <a:solidFill>
                  <a:srgbClr val="272525"/>
                </a:solidFill>
                <a:latin typeface="Inter" panose="02000503000000020004" pitchFamily="34" charset="0"/>
                <a:ea typeface="Inter" panose="02000503000000020004" pitchFamily="34" charset="-122"/>
                <a:cs typeface="Inter" panose="02000503000000020004" pitchFamily="34" charset="-120"/>
              </a:rPr>
              <a:t>Line XY</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82241" y="537805"/>
            <a:ext cx="5378291" cy="672227"/>
          </a:xfrm>
          <a:prstGeom prst="rect">
            <a:avLst/>
          </a:prstGeom>
          <a:noFill/>
        </p:spPr>
        <p:txBody>
          <a:bodyPr wrap="none" lIns="0" tIns="0" rIns="0" bIns="0" rtlCol="0" anchor="t"/>
          <a:lstStyle/>
          <a:p>
            <a:pPr marL="0" indent="0" algn="l">
              <a:lnSpc>
                <a:spcPts val="5250"/>
              </a:lnSpc>
              <a:buNone/>
            </a:pPr>
            <a:r>
              <a:rPr lang="en-US" sz="4200" b="1" dirty="0">
                <a:solidFill>
                  <a:srgbClr val="F95F88"/>
                </a:solidFill>
                <a:latin typeface="Petrona Bold" pitchFamily="34" charset="0"/>
                <a:ea typeface="Petrona Bold" pitchFamily="34" charset="-122"/>
                <a:cs typeface="Petrona Bold" pitchFamily="34" charset="-120"/>
              </a:rPr>
              <a:t>What is a Ray?</a:t>
            </a:r>
            <a:endParaRPr lang="en-US" sz="4200" dirty="0"/>
          </a:p>
        </p:txBody>
      </p:sp>
      <p:sp>
        <p:nvSpPr>
          <p:cNvPr id="3" name="Text 1"/>
          <p:cNvSpPr/>
          <p:nvPr/>
        </p:nvSpPr>
        <p:spPr>
          <a:xfrm>
            <a:off x="782241" y="1679258"/>
            <a:ext cx="6294358" cy="938689"/>
          </a:xfrm>
          <a:prstGeom prst="rect">
            <a:avLst/>
          </a:prstGeom>
          <a:noFill/>
        </p:spPr>
        <p:txBody>
          <a:bodyPr wrap="square" lIns="0" tIns="0" rIns="0" bIns="0" rtlCol="0" anchor="t"/>
          <a:lstStyle/>
          <a:p>
            <a:pPr marL="0" indent="0" algn="l">
              <a:lnSpc>
                <a:spcPts val="2450"/>
              </a:lnSpc>
              <a:buNone/>
            </a:pPr>
            <a:r>
              <a:rPr lang="en-US" sz="1500" dirty="0">
                <a:solidFill>
                  <a:srgbClr val="272525"/>
                </a:solidFill>
                <a:latin typeface="Inter" panose="02000503000000020004" pitchFamily="34" charset="0"/>
                <a:ea typeface="Inter" panose="02000503000000020004" pitchFamily="34" charset="-122"/>
                <a:cs typeface="Inter" panose="02000503000000020004" pitchFamily="34" charset="-120"/>
              </a:rPr>
              <a:t>A ray is a part of a line that has one endpoint and extends infinitely in only one direction. Think of it as a beam of light emitted from a source. It has a definite starting point but no ending point.</a:t>
            </a:r>
            <a:endParaRPr lang="en-US" sz="1500" dirty="0"/>
          </a:p>
        </p:txBody>
      </p:sp>
      <p:sp>
        <p:nvSpPr>
          <p:cNvPr id="4" name="Text 2"/>
          <p:cNvSpPr/>
          <p:nvPr/>
        </p:nvSpPr>
        <p:spPr>
          <a:xfrm>
            <a:off x="782241" y="2793921"/>
            <a:ext cx="6294358" cy="1564481"/>
          </a:xfrm>
          <a:prstGeom prst="rect">
            <a:avLst/>
          </a:prstGeom>
          <a:noFill/>
        </p:spPr>
        <p:txBody>
          <a:bodyPr wrap="square" lIns="0" tIns="0" rIns="0" bIns="0" rtlCol="0" anchor="t"/>
          <a:lstStyle/>
          <a:p>
            <a:pPr marL="0" indent="0" algn="l">
              <a:lnSpc>
                <a:spcPts val="2450"/>
              </a:lnSpc>
              <a:buNone/>
            </a:pPr>
            <a:r>
              <a:rPr lang="en-US" sz="1500" dirty="0">
                <a:solidFill>
                  <a:srgbClr val="272525"/>
                </a:solidFill>
                <a:latin typeface="Inter" panose="02000503000000020004" pitchFamily="34" charset="0"/>
                <a:ea typeface="Inter" panose="02000503000000020004" pitchFamily="34" charset="-122"/>
                <a:cs typeface="Inter" panose="02000503000000020004" pitchFamily="34" charset="-120"/>
              </a:rPr>
              <a:t>We represent a ray as a straight path starting at a dot (the endpoint) and ending with an arrow, indicating its infinite extension in that direction. To name a ray, we always start with its endpoint, followed by another point on the ray. For instance, a ray starting at E and passing through F is named EF.</a:t>
            </a:r>
            <a:endParaRPr lang="en-US" sz="1500" dirty="0"/>
          </a:p>
        </p:txBody>
      </p:sp>
      <p:pic>
        <p:nvPicPr>
          <p:cNvPr id="5" name="Image 0" descr="preencoded.png"/>
          <p:cNvPicPr>
            <a:picLocks noChangeAspect="1"/>
          </p:cNvPicPr>
          <p:nvPr/>
        </p:nvPicPr>
        <p:blipFill>
          <a:blip r:embed="rId1"/>
          <a:stretch>
            <a:fillRect/>
          </a:stretch>
        </p:blipFill>
        <p:spPr>
          <a:xfrm>
            <a:off x="7561421" y="1723192"/>
            <a:ext cx="6294358" cy="5347692"/>
          </a:xfrm>
          <a:prstGeom prst="rect">
            <a:avLst/>
          </a:prstGeom>
        </p:spPr>
      </p:pic>
      <p:sp>
        <p:nvSpPr>
          <p:cNvPr id="6" name="Text 3"/>
          <p:cNvSpPr/>
          <p:nvPr/>
        </p:nvSpPr>
        <p:spPr>
          <a:xfrm>
            <a:off x="7561421" y="7290792"/>
            <a:ext cx="6294358" cy="312896"/>
          </a:xfrm>
          <a:prstGeom prst="rect">
            <a:avLst/>
          </a:prstGeom>
          <a:noFill/>
        </p:spPr>
        <p:txBody>
          <a:bodyPr wrap="none" lIns="0" tIns="0" rIns="0" bIns="0" rtlCol="0" anchor="t"/>
          <a:lstStyle/>
          <a:p>
            <a:pPr marL="0" indent="0" algn="l">
              <a:lnSpc>
                <a:spcPts val="2450"/>
              </a:lnSpc>
              <a:buNone/>
            </a:pPr>
            <a:r>
              <a:rPr lang="en-US" sz="1500" dirty="0">
                <a:solidFill>
                  <a:srgbClr val="272525"/>
                </a:solidFill>
                <a:latin typeface="Inter" panose="02000503000000020004" pitchFamily="34" charset="0"/>
                <a:ea typeface="Inter" panose="02000503000000020004" pitchFamily="34" charset="-122"/>
                <a:cs typeface="Inter" panose="02000503000000020004" pitchFamily="34" charset="-120"/>
              </a:rPr>
              <a:t>Ray EF</a:t>
            </a:r>
            <a:endParaRPr lang="en-US" sz="15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210860" y="837486"/>
            <a:ext cx="5064562" cy="6554510"/>
          </a:xfrm>
          <a:prstGeom prst="rect">
            <a:avLst/>
          </a:prstGeom>
        </p:spPr>
      </p:pic>
      <p:sp>
        <p:nvSpPr>
          <p:cNvPr id="3" name="Text 0"/>
          <p:cNvSpPr/>
          <p:nvPr/>
        </p:nvSpPr>
        <p:spPr>
          <a:xfrm>
            <a:off x="6280190" y="628769"/>
            <a:ext cx="7556421" cy="1159907"/>
          </a:xfrm>
          <a:prstGeom prst="rect">
            <a:avLst/>
          </a:prstGeom>
          <a:noFill/>
        </p:spPr>
        <p:txBody>
          <a:bodyPr wrap="square" lIns="0" tIns="0" rIns="0" bIns="0" rtlCol="0" anchor="t"/>
          <a:lstStyle/>
          <a:p>
            <a:pPr marL="0" indent="0" algn="l">
              <a:lnSpc>
                <a:spcPts val="4550"/>
              </a:lnSpc>
              <a:buNone/>
            </a:pPr>
            <a:r>
              <a:rPr lang="en-US" sz="3650" b="1" dirty="0">
                <a:solidFill>
                  <a:srgbClr val="F95F88"/>
                </a:solidFill>
                <a:latin typeface="Petrona Bold" pitchFamily="34" charset="0"/>
                <a:ea typeface="Petrona Bold" pitchFamily="34" charset="-122"/>
                <a:cs typeface="Petrona Bold" pitchFamily="34" charset="-120"/>
              </a:rPr>
              <a:t>Comparing Lines, Segments, and Rays</a:t>
            </a:r>
            <a:endParaRPr lang="en-US" sz="3650" dirty="0"/>
          </a:p>
        </p:txBody>
      </p:sp>
      <p:sp>
        <p:nvSpPr>
          <p:cNvPr id="4" name="Shape 1"/>
          <p:cNvSpPr/>
          <p:nvPr/>
        </p:nvSpPr>
        <p:spPr>
          <a:xfrm>
            <a:off x="6280190" y="2041684"/>
            <a:ext cx="7556421" cy="1013460"/>
          </a:xfrm>
          <a:prstGeom prst="roundRect">
            <a:avLst>
              <a:gd name="adj" fmla="val 6991"/>
            </a:avLst>
          </a:prstGeom>
          <a:solidFill>
            <a:srgbClr val="E0D7F4"/>
          </a:solidFill>
          <a:ln w="7620">
            <a:solidFill>
              <a:srgbClr val="C6BDDA"/>
            </a:solidFill>
            <a:prstDash val="solid"/>
          </a:ln>
        </p:spPr>
      </p:sp>
      <p:sp>
        <p:nvSpPr>
          <p:cNvPr id="5" name="Text 2"/>
          <p:cNvSpPr/>
          <p:nvPr/>
        </p:nvSpPr>
        <p:spPr>
          <a:xfrm>
            <a:off x="6456402" y="2217896"/>
            <a:ext cx="2319576" cy="289917"/>
          </a:xfrm>
          <a:prstGeom prst="rect">
            <a:avLst/>
          </a:prstGeom>
          <a:noFill/>
        </p:spPr>
        <p:txBody>
          <a:bodyPr wrap="none" lIns="0" tIns="0" rIns="0" bIns="0" rtlCol="0" anchor="t"/>
          <a:lstStyle/>
          <a:p>
            <a:pPr marL="0" indent="0" algn="l">
              <a:lnSpc>
                <a:spcPts val="2250"/>
              </a:lnSpc>
              <a:buNone/>
            </a:pPr>
            <a:r>
              <a:rPr lang="en-US" sz="1800" b="1" dirty="0">
                <a:solidFill>
                  <a:srgbClr val="272525"/>
                </a:solidFill>
                <a:latin typeface="Petrona Bold" pitchFamily="34" charset="0"/>
                <a:ea typeface="Petrona Bold" pitchFamily="34" charset="-122"/>
                <a:cs typeface="Petrona Bold" pitchFamily="34" charset="-120"/>
              </a:rPr>
              <a:t>Point</a:t>
            </a:r>
            <a:endParaRPr lang="en-US" sz="1800" dirty="0"/>
          </a:p>
        </p:txBody>
      </p:sp>
      <p:sp>
        <p:nvSpPr>
          <p:cNvPr id="6" name="Text 3"/>
          <p:cNvSpPr/>
          <p:nvPr/>
        </p:nvSpPr>
        <p:spPr>
          <a:xfrm>
            <a:off x="6456402" y="2609017"/>
            <a:ext cx="7203996" cy="269915"/>
          </a:xfrm>
          <a:prstGeom prst="rect">
            <a:avLst/>
          </a:prstGeom>
          <a:noFill/>
        </p:spPr>
        <p:txBody>
          <a:bodyPr wrap="none" lIns="0" tIns="0" rIns="0" bIns="0" rtlCol="0" anchor="t"/>
          <a:lstStyle/>
          <a:p>
            <a:pPr marL="0" indent="0" algn="l">
              <a:lnSpc>
                <a:spcPts val="2100"/>
              </a:lnSpc>
              <a:buNone/>
            </a:pPr>
            <a:r>
              <a:rPr lang="en-US" sz="1300" dirty="0">
                <a:solidFill>
                  <a:srgbClr val="272525"/>
                </a:solidFill>
                <a:latin typeface="Inter" panose="02000503000000020004" pitchFamily="34" charset="0"/>
                <a:ea typeface="Inter" panose="02000503000000020004" pitchFamily="34" charset="-122"/>
                <a:cs typeface="Inter" panose="02000503000000020004" pitchFamily="34" charset="-120"/>
              </a:rPr>
              <a:t>A specific location with no dimension or size. Represented by a dot.</a:t>
            </a:r>
            <a:endParaRPr lang="en-US" sz="1300" dirty="0"/>
          </a:p>
        </p:txBody>
      </p:sp>
      <p:sp>
        <p:nvSpPr>
          <p:cNvPr id="7" name="Shape 4"/>
          <p:cNvSpPr/>
          <p:nvPr/>
        </p:nvSpPr>
        <p:spPr>
          <a:xfrm>
            <a:off x="6280190" y="3223736"/>
            <a:ext cx="7556421" cy="1013460"/>
          </a:xfrm>
          <a:prstGeom prst="roundRect">
            <a:avLst>
              <a:gd name="adj" fmla="val 6991"/>
            </a:avLst>
          </a:prstGeom>
          <a:solidFill>
            <a:srgbClr val="E0D7F4"/>
          </a:solidFill>
          <a:ln w="7620">
            <a:solidFill>
              <a:srgbClr val="C6BDDA"/>
            </a:solidFill>
            <a:prstDash val="solid"/>
          </a:ln>
        </p:spPr>
      </p:sp>
      <p:sp>
        <p:nvSpPr>
          <p:cNvPr id="8" name="Text 5"/>
          <p:cNvSpPr/>
          <p:nvPr/>
        </p:nvSpPr>
        <p:spPr>
          <a:xfrm>
            <a:off x="6456402" y="3399949"/>
            <a:ext cx="2319576" cy="289917"/>
          </a:xfrm>
          <a:prstGeom prst="rect">
            <a:avLst/>
          </a:prstGeom>
          <a:noFill/>
        </p:spPr>
        <p:txBody>
          <a:bodyPr wrap="none" lIns="0" tIns="0" rIns="0" bIns="0" rtlCol="0" anchor="t"/>
          <a:lstStyle/>
          <a:p>
            <a:pPr marL="0" indent="0" algn="l">
              <a:lnSpc>
                <a:spcPts val="2250"/>
              </a:lnSpc>
              <a:buNone/>
            </a:pPr>
            <a:r>
              <a:rPr lang="en-US" sz="1800" b="1" dirty="0">
                <a:solidFill>
                  <a:srgbClr val="272525"/>
                </a:solidFill>
                <a:latin typeface="Petrona Bold" pitchFamily="34" charset="0"/>
                <a:ea typeface="Petrona Bold" pitchFamily="34" charset="-122"/>
                <a:cs typeface="Petrona Bold" pitchFamily="34" charset="-120"/>
              </a:rPr>
              <a:t>Line Segment</a:t>
            </a:r>
            <a:endParaRPr lang="en-US" sz="1800" dirty="0"/>
          </a:p>
        </p:txBody>
      </p:sp>
      <p:sp>
        <p:nvSpPr>
          <p:cNvPr id="9" name="Text 6"/>
          <p:cNvSpPr/>
          <p:nvPr/>
        </p:nvSpPr>
        <p:spPr>
          <a:xfrm>
            <a:off x="6456402" y="3791069"/>
            <a:ext cx="7203996" cy="269915"/>
          </a:xfrm>
          <a:prstGeom prst="rect">
            <a:avLst/>
          </a:prstGeom>
          <a:noFill/>
        </p:spPr>
        <p:txBody>
          <a:bodyPr wrap="none" lIns="0" tIns="0" rIns="0" bIns="0" rtlCol="0" anchor="t"/>
          <a:lstStyle/>
          <a:p>
            <a:pPr marL="0" indent="0" algn="l">
              <a:lnSpc>
                <a:spcPts val="2100"/>
              </a:lnSpc>
              <a:buNone/>
            </a:pPr>
            <a:r>
              <a:rPr lang="en-US" sz="1300" dirty="0">
                <a:solidFill>
                  <a:srgbClr val="272525"/>
                </a:solidFill>
                <a:latin typeface="Inter" panose="02000503000000020004" pitchFamily="34" charset="0"/>
                <a:ea typeface="Inter" panose="02000503000000020004" pitchFamily="34" charset="-122"/>
                <a:cs typeface="Inter" panose="02000503000000020004" pitchFamily="34" charset="-120"/>
              </a:rPr>
              <a:t>A part of a line with two distinct endpoints. It has a measurable, finite length.</a:t>
            </a:r>
            <a:endParaRPr lang="en-US" sz="1300" dirty="0"/>
          </a:p>
        </p:txBody>
      </p:sp>
      <p:sp>
        <p:nvSpPr>
          <p:cNvPr id="10" name="Shape 7"/>
          <p:cNvSpPr/>
          <p:nvPr/>
        </p:nvSpPr>
        <p:spPr>
          <a:xfrm>
            <a:off x="6280190" y="4405789"/>
            <a:ext cx="7556421" cy="1013460"/>
          </a:xfrm>
          <a:prstGeom prst="roundRect">
            <a:avLst>
              <a:gd name="adj" fmla="val 6991"/>
            </a:avLst>
          </a:prstGeom>
          <a:solidFill>
            <a:srgbClr val="E0D7F4"/>
          </a:solidFill>
          <a:ln w="7620">
            <a:solidFill>
              <a:srgbClr val="C6BDDA"/>
            </a:solidFill>
            <a:prstDash val="solid"/>
          </a:ln>
        </p:spPr>
      </p:sp>
      <p:sp>
        <p:nvSpPr>
          <p:cNvPr id="11" name="Text 8"/>
          <p:cNvSpPr/>
          <p:nvPr/>
        </p:nvSpPr>
        <p:spPr>
          <a:xfrm>
            <a:off x="6456402" y="4582001"/>
            <a:ext cx="2319576" cy="289917"/>
          </a:xfrm>
          <a:prstGeom prst="rect">
            <a:avLst/>
          </a:prstGeom>
          <a:noFill/>
        </p:spPr>
        <p:txBody>
          <a:bodyPr wrap="none" lIns="0" tIns="0" rIns="0" bIns="0" rtlCol="0" anchor="t"/>
          <a:lstStyle/>
          <a:p>
            <a:pPr marL="0" indent="0" algn="l">
              <a:lnSpc>
                <a:spcPts val="2250"/>
              </a:lnSpc>
              <a:buNone/>
            </a:pPr>
            <a:r>
              <a:rPr lang="en-US" sz="1800" b="1" dirty="0">
                <a:solidFill>
                  <a:srgbClr val="272525"/>
                </a:solidFill>
                <a:latin typeface="Petrona Bold" pitchFamily="34" charset="0"/>
                <a:ea typeface="Petrona Bold" pitchFamily="34" charset="-122"/>
                <a:cs typeface="Petrona Bold" pitchFamily="34" charset="-120"/>
              </a:rPr>
              <a:t>Ray</a:t>
            </a:r>
            <a:endParaRPr lang="en-US" sz="1800" dirty="0"/>
          </a:p>
        </p:txBody>
      </p:sp>
      <p:sp>
        <p:nvSpPr>
          <p:cNvPr id="12" name="Text 9"/>
          <p:cNvSpPr/>
          <p:nvPr/>
        </p:nvSpPr>
        <p:spPr>
          <a:xfrm>
            <a:off x="6456402" y="4973122"/>
            <a:ext cx="7203996" cy="269915"/>
          </a:xfrm>
          <a:prstGeom prst="rect">
            <a:avLst/>
          </a:prstGeom>
          <a:noFill/>
        </p:spPr>
        <p:txBody>
          <a:bodyPr wrap="none" lIns="0" tIns="0" rIns="0" bIns="0" rtlCol="0" anchor="t"/>
          <a:lstStyle/>
          <a:p>
            <a:pPr marL="0" indent="0" algn="l">
              <a:lnSpc>
                <a:spcPts val="2100"/>
              </a:lnSpc>
              <a:buNone/>
            </a:pPr>
            <a:r>
              <a:rPr lang="en-US" sz="1300" dirty="0">
                <a:solidFill>
                  <a:srgbClr val="272525"/>
                </a:solidFill>
                <a:latin typeface="Inter" panose="02000503000000020004" pitchFamily="34" charset="0"/>
                <a:ea typeface="Inter" panose="02000503000000020004" pitchFamily="34" charset="-122"/>
                <a:cs typeface="Inter" panose="02000503000000020004" pitchFamily="34" charset="-120"/>
              </a:rPr>
              <a:t>A part of a line with one endpoint, extending infinitely in one direction.</a:t>
            </a:r>
            <a:endParaRPr lang="en-US" sz="1300" dirty="0"/>
          </a:p>
        </p:txBody>
      </p:sp>
      <p:sp>
        <p:nvSpPr>
          <p:cNvPr id="13" name="Shape 10"/>
          <p:cNvSpPr/>
          <p:nvPr/>
        </p:nvSpPr>
        <p:spPr>
          <a:xfrm>
            <a:off x="6280190" y="5587841"/>
            <a:ext cx="7556421" cy="1013460"/>
          </a:xfrm>
          <a:prstGeom prst="roundRect">
            <a:avLst>
              <a:gd name="adj" fmla="val 6991"/>
            </a:avLst>
          </a:prstGeom>
          <a:solidFill>
            <a:srgbClr val="E0D7F4"/>
          </a:solidFill>
          <a:ln w="7620">
            <a:solidFill>
              <a:srgbClr val="C6BDDA"/>
            </a:solidFill>
            <a:prstDash val="solid"/>
          </a:ln>
        </p:spPr>
      </p:sp>
      <p:sp>
        <p:nvSpPr>
          <p:cNvPr id="14" name="Text 11"/>
          <p:cNvSpPr/>
          <p:nvPr/>
        </p:nvSpPr>
        <p:spPr>
          <a:xfrm>
            <a:off x="6456402" y="5764054"/>
            <a:ext cx="2319576" cy="289917"/>
          </a:xfrm>
          <a:prstGeom prst="rect">
            <a:avLst/>
          </a:prstGeom>
          <a:noFill/>
        </p:spPr>
        <p:txBody>
          <a:bodyPr wrap="none" lIns="0" tIns="0" rIns="0" bIns="0" rtlCol="0" anchor="t"/>
          <a:lstStyle/>
          <a:p>
            <a:pPr marL="0" indent="0" algn="l">
              <a:lnSpc>
                <a:spcPts val="2250"/>
              </a:lnSpc>
              <a:buNone/>
            </a:pPr>
            <a:r>
              <a:rPr lang="en-US" sz="1800" b="1" dirty="0">
                <a:solidFill>
                  <a:srgbClr val="272525"/>
                </a:solidFill>
                <a:latin typeface="Petrona Bold" pitchFamily="34" charset="0"/>
                <a:ea typeface="Petrona Bold" pitchFamily="34" charset="-122"/>
                <a:cs typeface="Petrona Bold" pitchFamily="34" charset="-120"/>
              </a:rPr>
              <a:t>Line</a:t>
            </a:r>
            <a:endParaRPr lang="en-US" sz="1800" dirty="0"/>
          </a:p>
        </p:txBody>
      </p:sp>
      <p:sp>
        <p:nvSpPr>
          <p:cNvPr id="15" name="Text 12"/>
          <p:cNvSpPr/>
          <p:nvPr/>
        </p:nvSpPr>
        <p:spPr>
          <a:xfrm>
            <a:off x="6456402" y="6155174"/>
            <a:ext cx="7203996" cy="269915"/>
          </a:xfrm>
          <a:prstGeom prst="rect">
            <a:avLst/>
          </a:prstGeom>
          <a:noFill/>
        </p:spPr>
        <p:txBody>
          <a:bodyPr wrap="none" lIns="0" tIns="0" rIns="0" bIns="0" rtlCol="0" anchor="t"/>
          <a:lstStyle/>
          <a:p>
            <a:pPr marL="0" indent="0" algn="l">
              <a:lnSpc>
                <a:spcPts val="2100"/>
              </a:lnSpc>
              <a:buNone/>
            </a:pPr>
            <a:r>
              <a:rPr lang="en-US" sz="1300" dirty="0">
                <a:solidFill>
                  <a:srgbClr val="272525"/>
                </a:solidFill>
                <a:latin typeface="Inter" panose="02000503000000020004" pitchFamily="34" charset="0"/>
                <a:ea typeface="Inter" panose="02000503000000020004" pitchFamily="34" charset="-122"/>
                <a:cs typeface="Inter" panose="02000503000000020004" pitchFamily="34" charset="-120"/>
              </a:rPr>
              <a:t>A straight path that extends infinitely in both directions, having no endpoints.</a:t>
            </a:r>
            <a:endParaRPr lang="en-US" sz="1300" dirty="0"/>
          </a:p>
        </p:txBody>
      </p:sp>
      <p:sp>
        <p:nvSpPr>
          <p:cNvPr id="16" name="Text 13"/>
          <p:cNvSpPr/>
          <p:nvPr/>
        </p:nvSpPr>
        <p:spPr>
          <a:xfrm>
            <a:off x="6280190" y="6791087"/>
            <a:ext cx="7556421" cy="809744"/>
          </a:xfrm>
          <a:prstGeom prst="rect">
            <a:avLst/>
          </a:prstGeom>
          <a:noFill/>
        </p:spPr>
        <p:txBody>
          <a:bodyPr wrap="square" lIns="0" tIns="0" rIns="0" bIns="0" rtlCol="0" anchor="t"/>
          <a:lstStyle/>
          <a:p>
            <a:pPr marL="0" indent="0" algn="l">
              <a:lnSpc>
                <a:spcPts val="2100"/>
              </a:lnSpc>
              <a:buNone/>
            </a:pPr>
            <a:r>
              <a:rPr lang="en-US" sz="1300" dirty="0">
                <a:solidFill>
                  <a:srgbClr val="272525"/>
                </a:solidFill>
                <a:latin typeface="Inter" panose="02000503000000020004" pitchFamily="34" charset="0"/>
                <a:ea typeface="Inter" panose="02000503000000020004" pitchFamily="34" charset="-122"/>
                <a:cs typeface="Inter" panose="02000503000000020004" pitchFamily="34" charset="-120"/>
              </a:rPr>
              <a:t>Understanding the distinct properties of points, line segments, rays, and lines is crucial for accurately describing and analyzing geometric figures. Each has a unique role in constructing and comprehending spatial relationships.</a:t>
            </a:r>
            <a:endParaRPr lang="en-US" sz="13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7315200" y="0"/>
            <a:ext cx="7315200" cy="8229600"/>
          </a:xfrm>
          <a:prstGeom prst="rect">
            <a:avLst/>
          </a:prstGeom>
        </p:spPr>
      </p:pic>
      <p:pic>
        <p:nvPicPr>
          <p:cNvPr id="3" name="Image 1" descr="preencoded.png"/>
          <p:cNvPicPr>
            <a:picLocks noChangeAspect="1"/>
          </p:cNvPicPr>
          <p:nvPr/>
        </p:nvPicPr>
        <p:blipFill>
          <a:blip r:embed="rId2"/>
          <a:stretch>
            <a:fillRect/>
          </a:stretch>
        </p:blipFill>
        <p:spPr>
          <a:xfrm>
            <a:off x="7513558" y="1252299"/>
            <a:ext cx="6918365" cy="5725001"/>
          </a:xfrm>
          <a:prstGeom prst="rect">
            <a:avLst/>
          </a:prstGeom>
        </p:spPr>
      </p:pic>
      <p:sp>
        <p:nvSpPr>
          <p:cNvPr id="4" name="Text 0"/>
          <p:cNvSpPr/>
          <p:nvPr/>
        </p:nvSpPr>
        <p:spPr>
          <a:xfrm>
            <a:off x="793790" y="705922"/>
            <a:ext cx="5727621" cy="1091327"/>
          </a:xfrm>
          <a:prstGeom prst="rect">
            <a:avLst/>
          </a:prstGeom>
          <a:noFill/>
        </p:spPr>
        <p:txBody>
          <a:bodyPr wrap="square" lIns="0" tIns="0" rIns="0" bIns="0" rtlCol="0" anchor="t"/>
          <a:lstStyle/>
          <a:p>
            <a:pPr marL="0" indent="0" algn="l">
              <a:lnSpc>
                <a:spcPts val="4250"/>
              </a:lnSpc>
              <a:buNone/>
            </a:pPr>
            <a:r>
              <a:rPr lang="en-US" sz="3400" b="1" dirty="0">
                <a:solidFill>
                  <a:srgbClr val="F95F88"/>
                </a:solidFill>
                <a:latin typeface="Petrona Bold" pitchFamily="34" charset="0"/>
                <a:ea typeface="Petrona Bold" pitchFamily="34" charset="-122"/>
                <a:cs typeface="Petrona Bold" pitchFamily="34" charset="-120"/>
              </a:rPr>
              <a:t>Naming Conventions and Symbols</a:t>
            </a:r>
            <a:endParaRPr lang="en-US" sz="3400" dirty="0"/>
          </a:p>
        </p:txBody>
      </p:sp>
      <p:sp>
        <p:nvSpPr>
          <p:cNvPr id="5" name="Shape 1"/>
          <p:cNvSpPr/>
          <p:nvPr/>
        </p:nvSpPr>
        <p:spPr>
          <a:xfrm>
            <a:off x="793790" y="2035373"/>
            <a:ext cx="357188" cy="357188"/>
          </a:xfrm>
          <a:prstGeom prst="roundRect">
            <a:avLst>
              <a:gd name="adj" fmla="val 18670"/>
            </a:avLst>
          </a:prstGeom>
          <a:solidFill>
            <a:srgbClr val="E0D7F4"/>
          </a:solidFill>
          <a:ln w="7620">
            <a:solidFill>
              <a:srgbClr val="C6BDDA"/>
            </a:solidFill>
            <a:prstDash val="solid"/>
          </a:ln>
        </p:spPr>
      </p:sp>
      <p:sp>
        <p:nvSpPr>
          <p:cNvPr id="6" name="Text 2"/>
          <p:cNvSpPr/>
          <p:nvPr/>
        </p:nvSpPr>
        <p:spPr>
          <a:xfrm>
            <a:off x="1309687" y="2089904"/>
            <a:ext cx="2183130" cy="272891"/>
          </a:xfrm>
          <a:prstGeom prst="rect">
            <a:avLst/>
          </a:prstGeom>
          <a:noFill/>
        </p:spPr>
        <p:txBody>
          <a:bodyPr wrap="none" lIns="0" tIns="0" rIns="0" bIns="0" rtlCol="0" anchor="t"/>
          <a:lstStyle/>
          <a:p>
            <a:pPr marL="0" indent="0" algn="l">
              <a:lnSpc>
                <a:spcPts val="2100"/>
              </a:lnSpc>
              <a:buNone/>
            </a:pPr>
            <a:r>
              <a:rPr lang="en-US" sz="1700" b="1" dirty="0">
                <a:solidFill>
                  <a:srgbClr val="272525"/>
                </a:solidFill>
                <a:latin typeface="Petrona Bold" pitchFamily="34" charset="0"/>
                <a:ea typeface="Petrona Bold" pitchFamily="34" charset="-122"/>
                <a:cs typeface="Petrona Bold" pitchFamily="34" charset="-120"/>
              </a:rPr>
              <a:t>Point A: A</a:t>
            </a:r>
            <a:endParaRPr lang="en-US" sz="1700" dirty="0"/>
          </a:p>
        </p:txBody>
      </p:sp>
      <p:sp>
        <p:nvSpPr>
          <p:cNvPr id="7" name="Text 3"/>
          <p:cNvSpPr/>
          <p:nvPr/>
        </p:nvSpPr>
        <p:spPr>
          <a:xfrm>
            <a:off x="1309687" y="2458045"/>
            <a:ext cx="5211723" cy="254079"/>
          </a:xfrm>
          <a:prstGeom prst="rect">
            <a:avLst/>
          </a:prstGeom>
          <a:noFill/>
        </p:spPr>
        <p:txBody>
          <a:bodyPr wrap="none" lIns="0" tIns="0" rIns="0" bIns="0" rtlCol="0" anchor="t"/>
          <a:lstStyle/>
          <a:p>
            <a:pPr marL="0" indent="0" algn="l">
              <a:lnSpc>
                <a:spcPts val="2000"/>
              </a:lnSpc>
              <a:buNone/>
            </a:pPr>
            <a:r>
              <a:rPr lang="en-US" sz="1250" dirty="0">
                <a:solidFill>
                  <a:srgbClr val="272525"/>
                </a:solidFill>
                <a:latin typeface="Inter" panose="02000503000000020004" pitchFamily="34" charset="0"/>
                <a:ea typeface="Inter" panose="02000503000000020004" pitchFamily="34" charset="-122"/>
                <a:cs typeface="Inter" panose="02000503000000020004" pitchFamily="34" charset="-120"/>
              </a:rPr>
              <a:t>A single capital letter indicates a specific point.</a:t>
            </a:r>
            <a:endParaRPr lang="en-US" sz="1250" dirty="0"/>
          </a:p>
        </p:txBody>
      </p:sp>
      <p:sp>
        <p:nvSpPr>
          <p:cNvPr id="8" name="Shape 4"/>
          <p:cNvSpPr/>
          <p:nvPr/>
        </p:nvSpPr>
        <p:spPr>
          <a:xfrm>
            <a:off x="793790" y="3029664"/>
            <a:ext cx="357188" cy="357188"/>
          </a:xfrm>
          <a:prstGeom prst="roundRect">
            <a:avLst>
              <a:gd name="adj" fmla="val 18670"/>
            </a:avLst>
          </a:prstGeom>
          <a:solidFill>
            <a:srgbClr val="E0D7F4"/>
          </a:solidFill>
          <a:ln w="7620">
            <a:solidFill>
              <a:srgbClr val="C6BDDA"/>
            </a:solidFill>
            <a:prstDash val="solid"/>
          </a:ln>
        </p:spPr>
      </p:sp>
      <p:sp>
        <p:nvSpPr>
          <p:cNvPr id="9" name="Text 5"/>
          <p:cNvSpPr/>
          <p:nvPr/>
        </p:nvSpPr>
        <p:spPr>
          <a:xfrm>
            <a:off x="1309687" y="3084195"/>
            <a:ext cx="2766655" cy="280511"/>
          </a:xfrm>
          <a:prstGeom prst="rect">
            <a:avLst/>
          </a:prstGeom>
          <a:noFill/>
        </p:spPr>
        <p:txBody>
          <a:bodyPr wrap="none" lIns="0" tIns="0" rIns="0" bIns="0" rtlCol="0" anchor="t"/>
          <a:lstStyle/>
          <a:p>
            <a:pPr marL="0" indent="0" algn="l">
              <a:lnSpc>
                <a:spcPts val="2100"/>
              </a:lnSpc>
              <a:buNone/>
            </a:pPr>
            <a:r>
              <a:rPr lang="en-US" sz="1700" b="1" dirty="0">
                <a:solidFill>
                  <a:srgbClr val="272525"/>
                </a:solidFill>
                <a:latin typeface="Petrona Bold" pitchFamily="34" charset="0"/>
                <a:ea typeface="Petrona Bold" pitchFamily="34" charset="-122"/>
                <a:cs typeface="Petrona Bold" pitchFamily="34" charset="-120"/>
              </a:rPr>
              <a:t>Line Segment AB: </a:t>
            </a:r>
            <a:r>
              <a:rPr lang="en-US" sz="1700" b="1" i="1" dirty="0">
                <a:solidFill>
                  <a:srgbClr val="272525"/>
                </a:solidFill>
                <a:latin typeface="Petrona Bold" pitchFamily="34" charset="0"/>
                <a:ea typeface="Petrona Bold" pitchFamily="34" charset="-122"/>
                <a:cs typeface="Petrona Bold" pitchFamily="34" charset="-120"/>
              </a:rPr>
              <a:t>\overline{AB}</a:t>
            </a:r>
            <a:r>
              <a:rPr lang="en-US" sz="1700" b="1" dirty="0">
                <a:solidFill>
                  <a:srgbClr val="272525"/>
                </a:solidFill>
                <a:latin typeface="Petrona Bold" pitchFamily="34" charset="0"/>
                <a:ea typeface="Petrona Bold" pitchFamily="34" charset="-122"/>
                <a:cs typeface="Petrona Bold" pitchFamily="34" charset="-120"/>
              </a:rPr>
              <a:t> or </a:t>
            </a:r>
            <a:r>
              <a:rPr lang="en-US" sz="1700" b="1" i="1" dirty="0">
                <a:solidFill>
                  <a:srgbClr val="272525"/>
                </a:solidFill>
                <a:latin typeface="Petrona Bold" pitchFamily="34" charset="0"/>
                <a:ea typeface="Petrona Bold" pitchFamily="34" charset="-122"/>
                <a:cs typeface="Petrona Bold" pitchFamily="34" charset="-120"/>
              </a:rPr>
              <a:t>\overline{BA}</a:t>
            </a:r>
            <a:endParaRPr lang="en-US" sz="1700" dirty="0"/>
          </a:p>
        </p:txBody>
      </p:sp>
      <p:sp>
        <p:nvSpPr>
          <p:cNvPr id="10" name="Text 6"/>
          <p:cNvSpPr/>
          <p:nvPr/>
        </p:nvSpPr>
        <p:spPr>
          <a:xfrm>
            <a:off x="1309687" y="3459956"/>
            <a:ext cx="5211723" cy="508159"/>
          </a:xfrm>
          <a:prstGeom prst="rect">
            <a:avLst/>
          </a:prstGeom>
          <a:noFill/>
        </p:spPr>
        <p:txBody>
          <a:bodyPr wrap="square" lIns="0" tIns="0" rIns="0" bIns="0" rtlCol="0" anchor="t"/>
          <a:lstStyle/>
          <a:p>
            <a:pPr marL="0" indent="0" algn="l">
              <a:lnSpc>
                <a:spcPts val="2000"/>
              </a:lnSpc>
              <a:buNone/>
            </a:pPr>
            <a:r>
              <a:rPr lang="en-US" sz="1250" dirty="0">
                <a:solidFill>
                  <a:srgbClr val="272525"/>
                </a:solidFill>
                <a:latin typeface="Inter" panose="02000503000000020004" pitchFamily="34" charset="0"/>
                <a:ea typeface="Inter" panose="02000503000000020004" pitchFamily="34" charset="-122"/>
                <a:cs typeface="Inter" panose="02000503000000020004" pitchFamily="34" charset="-120"/>
              </a:rPr>
              <a:t>A line over two capital letters denotes a segment with those endpoints.</a:t>
            </a:r>
            <a:endParaRPr lang="en-US" sz="1250" dirty="0"/>
          </a:p>
        </p:txBody>
      </p:sp>
      <p:sp>
        <p:nvSpPr>
          <p:cNvPr id="11" name="Shape 7"/>
          <p:cNvSpPr/>
          <p:nvPr/>
        </p:nvSpPr>
        <p:spPr>
          <a:xfrm>
            <a:off x="793790" y="4285655"/>
            <a:ext cx="357188" cy="357188"/>
          </a:xfrm>
          <a:prstGeom prst="roundRect">
            <a:avLst>
              <a:gd name="adj" fmla="val 18670"/>
            </a:avLst>
          </a:prstGeom>
          <a:solidFill>
            <a:srgbClr val="E0D7F4"/>
          </a:solidFill>
          <a:ln w="7620">
            <a:solidFill>
              <a:srgbClr val="C6BDDA"/>
            </a:solidFill>
            <a:prstDash val="solid"/>
          </a:ln>
        </p:spPr>
      </p:sp>
      <p:sp>
        <p:nvSpPr>
          <p:cNvPr id="12" name="Text 8"/>
          <p:cNvSpPr/>
          <p:nvPr/>
        </p:nvSpPr>
        <p:spPr>
          <a:xfrm>
            <a:off x="1309687" y="4340185"/>
            <a:ext cx="2945130" cy="331827"/>
          </a:xfrm>
          <a:prstGeom prst="rect">
            <a:avLst/>
          </a:prstGeom>
          <a:noFill/>
        </p:spPr>
        <p:txBody>
          <a:bodyPr wrap="none" lIns="0" tIns="0" rIns="0" bIns="0" rtlCol="0" anchor="t"/>
          <a:lstStyle/>
          <a:p>
            <a:pPr marL="0" indent="0" algn="l">
              <a:lnSpc>
                <a:spcPts val="2100"/>
              </a:lnSpc>
              <a:buNone/>
            </a:pPr>
            <a:r>
              <a:rPr lang="en-US" sz="1700" b="1" dirty="0">
                <a:solidFill>
                  <a:srgbClr val="272525"/>
                </a:solidFill>
                <a:latin typeface="Petrona Bold" pitchFamily="34" charset="0"/>
                <a:ea typeface="Petrona Bold" pitchFamily="34" charset="-122"/>
                <a:cs typeface="Petrona Bold" pitchFamily="34" charset="-120"/>
              </a:rPr>
              <a:t>Line CD: </a:t>
            </a:r>
            <a:r>
              <a:rPr lang="en-US" sz="1700" b="1" i="1" dirty="0">
                <a:solidFill>
                  <a:srgbClr val="272525"/>
                </a:solidFill>
                <a:latin typeface="Petrona Bold" pitchFamily="34" charset="0"/>
                <a:ea typeface="Petrona Bold" pitchFamily="34" charset="-122"/>
                <a:cs typeface="Petrona Bold" pitchFamily="34" charset="-120"/>
              </a:rPr>
              <a:t>\overleftrightarrow{CD}</a:t>
            </a:r>
            <a:r>
              <a:rPr lang="en-US" sz="1700" b="1" dirty="0">
                <a:solidFill>
                  <a:srgbClr val="272525"/>
                </a:solidFill>
                <a:latin typeface="Petrona Bold" pitchFamily="34" charset="0"/>
                <a:ea typeface="Petrona Bold" pitchFamily="34" charset="-122"/>
                <a:cs typeface="Petrona Bold" pitchFamily="34" charset="-120"/>
              </a:rPr>
              <a:t> or </a:t>
            </a:r>
            <a:r>
              <a:rPr lang="en-US" sz="1700" b="1" i="1" dirty="0">
                <a:solidFill>
                  <a:srgbClr val="272525"/>
                </a:solidFill>
                <a:latin typeface="Petrona Bold" pitchFamily="34" charset="0"/>
                <a:ea typeface="Petrona Bold" pitchFamily="34" charset="-122"/>
                <a:cs typeface="Petrona Bold" pitchFamily="34" charset="-120"/>
              </a:rPr>
              <a:t>\overleftrightarrow{DC}</a:t>
            </a:r>
            <a:r>
              <a:rPr lang="en-US" sz="1700" b="1" dirty="0">
                <a:solidFill>
                  <a:srgbClr val="272525"/>
                </a:solidFill>
                <a:latin typeface="Petrona Bold" pitchFamily="34" charset="0"/>
                <a:ea typeface="Petrona Bold" pitchFamily="34" charset="-122"/>
                <a:cs typeface="Petrona Bold" pitchFamily="34" charset="-120"/>
              </a:rPr>
              <a:t> (or line 'l')</a:t>
            </a:r>
            <a:endParaRPr lang="en-US" sz="1700" dirty="0"/>
          </a:p>
        </p:txBody>
      </p:sp>
      <p:pic>
        <p:nvPicPr>
          <p:cNvPr id="13" name="Image 2" descr="preencoded.png"/>
          <p:cNvPicPr>
            <a:picLocks noChangeAspect="1"/>
          </p:cNvPicPr>
          <p:nvPr/>
        </p:nvPicPr>
        <p:blipFill>
          <a:blip r:embed="rId3"/>
          <a:stretch>
            <a:fillRect/>
          </a:stretch>
        </p:blipFill>
        <p:spPr>
          <a:xfrm>
            <a:off x="2201466" y="4340066"/>
            <a:ext cx="175736" cy="111323"/>
          </a:xfrm>
          <a:prstGeom prst="rect">
            <a:avLst/>
          </a:prstGeom>
        </p:spPr>
      </p:pic>
      <p:pic>
        <p:nvPicPr>
          <p:cNvPr id="14" name="Image 3" descr="preencoded.png"/>
          <p:cNvPicPr>
            <a:picLocks noChangeAspect="1"/>
          </p:cNvPicPr>
          <p:nvPr/>
        </p:nvPicPr>
        <p:blipFill>
          <a:blip r:embed="rId4"/>
          <a:stretch>
            <a:fillRect/>
          </a:stretch>
        </p:blipFill>
        <p:spPr>
          <a:xfrm>
            <a:off x="2375892" y="4340066"/>
            <a:ext cx="175736" cy="111323"/>
          </a:xfrm>
          <a:prstGeom prst="rect">
            <a:avLst/>
          </a:prstGeom>
        </p:spPr>
      </p:pic>
      <p:pic>
        <p:nvPicPr>
          <p:cNvPr id="15" name="Image 4" descr="preencoded.png"/>
          <p:cNvPicPr>
            <a:picLocks noChangeAspect="1"/>
          </p:cNvPicPr>
          <p:nvPr/>
        </p:nvPicPr>
        <p:blipFill>
          <a:blip r:embed="rId3"/>
          <a:stretch>
            <a:fillRect/>
          </a:stretch>
        </p:blipFill>
        <p:spPr>
          <a:xfrm>
            <a:off x="2863810" y="4340066"/>
            <a:ext cx="175736" cy="111323"/>
          </a:xfrm>
          <a:prstGeom prst="rect">
            <a:avLst/>
          </a:prstGeom>
        </p:spPr>
      </p:pic>
      <p:pic>
        <p:nvPicPr>
          <p:cNvPr id="16" name="Image 5" descr="preencoded.png"/>
          <p:cNvPicPr>
            <a:picLocks noChangeAspect="1"/>
          </p:cNvPicPr>
          <p:nvPr/>
        </p:nvPicPr>
        <p:blipFill>
          <a:blip r:embed="rId4"/>
          <a:stretch>
            <a:fillRect/>
          </a:stretch>
        </p:blipFill>
        <p:spPr>
          <a:xfrm>
            <a:off x="3038237" y="4340066"/>
            <a:ext cx="175736" cy="111323"/>
          </a:xfrm>
          <a:prstGeom prst="rect">
            <a:avLst/>
          </a:prstGeom>
        </p:spPr>
      </p:pic>
      <p:sp>
        <p:nvSpPr>
          <p:cNvPr id="17" name="Text 9"/>
          <p:cNvSpPr/>
          <p:nvPr/>
        </p:nvSpPr>
        <p:spPr>
          <a:xfrm>
            <a:off x="1309687" y="4767263"/>
            <a:ext cx="5211723" cy="508159"/>
          </a:xfrm>
          <a:prstGeom prst="rect">
            <a:avLst/>
          </a:prstGeom>
          <a:noFill/>
        </p:spPr>
        <p:txBody>
          <a:bodyPr wrap="square" lIns="0" tIns="0" rIns="0" bIns="0" rtlCol="0" anchor="t"/>
          <a:lstStyle/>
          <a:p>
            <a:pPr marL="0" indent="0" algn="l">
              <a:lnSpc>
                <a:spcPts val="2000"/>
              </a:lnSpc>
              <a:buNone/>
            </a:pPr>
            <a:r>
              <a:rPr lang="en-US" sz="1250" dirty="0">
                <a:solidFill>
                  <a:srgbClr val="272525"/>
                </a:solidFill>
                <a:latin typeface="Inter" panose="02000503000000020004" pitchFamily="34" charset="0"/>
                <a:ea typeface="Inter" panose="02000503000000020004" pitchFamily="34" charset="-122"/>
                <a:cs typeface="Inter" panose="02000503000000020004" pitchFamily="34" charset="-120"/>
              </a:rPr>
              <a:t>A double-headed arrow over two capital letters, or a single lowercase letter, represents an infinite line.</a:t>
            </a:r>
            <a:endParaRPr lang="en-US" sz="1250" dirty="0"/>
          </a:p>
        </p:txBody>
      </p:sp>
      <p:sp>
        <p:nvSpPr>
          <p:cNvPr id="18" name="Shape 10"/>
          <p:cNvSpPr/>
          <p:nvPr/>
        </p:nvSpPr>
        <p:spPr>
          <a:xfrm>
            <a:off x="793790" y="5592961"/>
            <a:ext cx="357188" cy="357188"/>
          </a:xfrm>
          <a:prstGeom prst="roundRect">
            <a:avLst>
              <a:gd name="adj" fmla="val 18670"/>
            </a:avLst>
          </a:prstGeom>
          <a:solidFill>
            <a:srgbClr val="E0D7F4"/>
          </a:solidFill>
          <a:ln w="7620">
            <a:solidFill>
              <a:srgbClr val="C6BDDA"/>
            </a:solidFill>
            <a:prstDash val="solid"/>
          </a:ln>
        </p:spPr>
      </p:sp>
      <p:sp>
        <p:nvSpPr>
          <p:cNvPr id="19" name="Text 11"/>
          <p:cNvSpPr/>
          <p:nvPr/>
        </p:nvSpPr>
        <p:spPr>
          <a:xfrm>
            <a:off x="1309687" y="5647492"/>
            <a:ext cx="2672477" cy="331827"/>
          </a:xfrm>
          <a:prstGeom prst="rect">
            <a:avLst/>
          </a:prstGeom>
          <a:noFill/>
        </p:spPr>
        <p:txBody>
          <a:bodyPr wrap="none" lIns="0" tIns="0" rIns="0" bIns="0" rtlCol="0" anchor="t"/>
          <a:lstStyle/>
          <a:p>
            <a:pPr marL="0" indent="0" algn="l">
              <a:lnSpc>
                <a:spcPts val="2100"/>
              </a:lnSpc>
              <a:buNone/>
            </a:pPr>
            <a:r>
              <a:rPr lang="en-US" sz="1700" b="1" dirty="0">
                <a:solidFill>
                  <a:srgbClr val="272525"/>
                </a:solidFill>
                <a:latin typeface="Petrona Bold" pitchFamily="34" charset="0"/>
                <a:ea typeface="Petrona Bold" pitchFamily="34" charset="-122"/>
                <a:cs typeface="Petrona Bold" pitchFamily="34" charset="-120"/>
              </a:rPr>
              <a:t>Ray EF: </a:t>
            </a:r>
            <a:r>
              <a:rPr lang="en-US" sz="1700" b="1" i="1" dirty="0">
                <a:solidFill>
                  <a:srgbClr val="272525"/>
                </a:solidFill>
                <a:latin typeface="Petrona Bold" pitchFamily="34" charset="0"/>
                <a:ea typeface="Petrona Bold" pitchFamily="34" charset="-122"/>
                <a:cs typeface="Petrona Bold" pitchFamily="34" charset="-120"/>
              </a:rPr>
              <a:t>\overrightarrow{EF}</a:t>
            </a:r>
            <a:r>
              <a:rPr lang="en-US" sz="1700" b="1" dirty="0">
                <a:solidFill>
                  <a:srgbClr val="272525"/>
                </a:solidFill>
                <a:latin typeface="Petrona Bold" pitchFamily="34" charset="0"/>
                <a:ea typeface="Petrona Bold" pitchFamily="34" charset="-122"/>
                <a:cs typeface="Petrona Bold" pitchFamily="34" charset="-120"/>
              </a:rPr>
              <a:t> (endpoint first)</a:t>
            </a:r>
            <a:endParaRPr lang="en-US" sz="1700" dirty="0"/>
          </a:p>
        </p:txBody>
      </p:sp>
      <p:pic>
        <p:nvPicPr>
          <p:cNvPr id="20" name="Image 6" descr="preencoded.png"/>
          <p:cNvPicPr>
            <a:picLocks noChangeAspect="1"/>
          </p:cNvPicPr>
          <p:nvPr/>
        </p:nvPicPr>
        <p:blipFill>
          <a:blip r:embed="rId5"/>
          <a:stretch>
            <a:fillRect/>
          </a:stretch>
        </p:blipFill>
        <p:spPr>
          <a:xfrm>
            <a:off x="2071211" y="5647373"/>
            <a:ext cx="324088" cy="111323"/>
          </a:xfrm>
          <a:prstGeom prst="rect">
            <a:avLst/>
          </a:prstGeom>
        </p:spPr>
      </p:pic>
      <p:sp>
        <p:nvSpPr>
          <p:cNvPr id="21" name="Text 12"/>
          <p:cNvSpPr/>
          <p:nvPr/>
        </p:nvSpPr>
        <p:spPr>
          <a:xfrm>
            <a:off x="1309687" y="6074569"/>
            <a:ext cx="5211723" cy="508159"/>
          </a:xfrm>
          <a:prstGeom prst="rect">
            <a:avLst/>
          </a:prstGeom>
          <a:noFill/>
        </p:spPr>
        <p:txBody>
          <a:bodyPr wrap="square" lIns="0" tIns="0" rIns="0" bIns="0" rtlCol="0" anchor="t"/>
          <a:lstStyle/>
          <a:p>
            <a:pPr marL="0" indent="0" algn="l">
              <a:lnSpc>
                <a:spcPts val="2000"/>
              </a:lnSpc>
              <a:buNone/>
            </a:pPr>
            <a:r>
              <a:rPr lang="en-US" sz="1250" dirty="0">
                <a:solidFill>
                  <a:srgbClr val="272525"/>
                </a:solidFill>
                <a:latin typeface="Inter" panose="02000503000000020004" pitchFamily="34" charset="0"/>
                <a:ea typeface="Inter" panose="02000503000000020004" pitchFamily="34" charset="-122"/>
                <a:cs typeface="Inter" panose="02000503000000020004" pitchFamily="34" charset="-120"/>
              </a:rPr>
              <a:t>An arrow over two capital letters, with the endpoint listed first, indicates a ray.</a:t>
            </a:r>
            <a:endParaRPr lang="en-US" sz="1250" dirty="0"/>
          </a:p>
        </p:txBody>
      </p:sp>
      <p:sp>
        <p:nvSpPr>
          <p:cNvPr id="22" name="Text 13"/>
          <p:cNvSpPr/>
          <p:nvPr/>
        </p:nvSpPr>
        <p:spPr>
          <a:xfrm>
            <a:off x="793790" y="6761321"/>
            <a:ext cx="5727621" cy="762238"/>
          </a:xfrm>
          <a:prstGeom prst="rect">
            <a:avLst/>
          </a:prstGeom>
          <a:noFill/>
        </p:spPr>
        <p:txBody>
          <a:bodyPr wrap="square" lIns="0" tIns="0" rIns="0" bIns="0" rtlCol="0" anchor="t"/>
          <a:lstStyle/>
          <a:p>
            <a:pPr marL="0" indent="0" algn="l">
              <a:lnSpc>
                <a:spcPts val="2000"/>
              </a:lnSpc>
              <a:buNone/>
            </a:pPr>
            <a:r>
              <a:rPr lang="en-US" sz="1250" dirty="0">
                <a:solidFill>
                  <a:srgbClr val="272525"/>
                </a:solidFill>
                <a:latin typeface="Inter" panose="02000503000000020004" pitchFamily="34" charset="0"/>
                <a:ea typeface="Inter" panose="02000503000000020004" pitchFamily="34" charset="-122"/>
                <a:cs typeface="Inter" panose="02000503000000020004" pitchFamily="34" charset="-120"/>
              </a:rPr>
              <a:t>Using correct notation is essential for clear communication in mathematics. These symbols precisely define the type and orientation of each geometric figure.</a:t>
            </a:r>
            <a:endParaRPr lang="en-US" sz="12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769025"/>
            <a:ext cx="5457944" cy="682228"/>
          </a:xfrm>
          <a:prstGeom prst="rect">
            <a:avLst/>
          </a:prstGeom>
          <a:noFill/>
        </p:spPr>
        <p:txBody>
          <a:bodyPr wrap="none" lIns="0" tIns="0" rIns="0" bIns="0" rtlCol="0" anchor="t"/>
          <a:lstStyle/>
          <a:p>
            <a:pPr marL="0" indent="0" algn="l">
              <a:lnSpc>
                <a:spcPts val="5350"/>
              </a:lnSpc>
              <a:buNone/>
            </a:pPr>
            <a:r>
              <a:rPr lang="en-US" sz="4250" b="1" dirty="0">
                <a:solidFill>
                  <a:srgbClr val="F95F88"/>
                </a:solidFill>
                <a:latin typeface="Petrona Bold" pitchFamily="34" charset="0"/>
                <a:ea typeface="Petrona Bold" pitchFamily="34" charset="-122"/>
                <a:cs typeface="Petrona Bold" pitchFamily="34" charset="-120"/>
              </a:rPr>
              <a:t>Real-World Examples</a:t>
            </a:r>
            <a:endParaRPr lang="en-US" sz="4250" dirty="0"/>
          </a:p>
        </p:txBody>
      </p:sp>
      <p:pic>
        <p:nvPicPr>
          <p:cNvPr id="3" name="Image 0" descr="preencoded.png"/>
          <p:cNvPicPr>
            <a:picLocks noChangeAspect="1"/>
          </p:cNvPicPr>
          <p:nvPr/>
        </p:nvPicPr>
        <p:blipFill>
          <a:blip r:embed="rId1"/>
          <a:stretch>
            <a:fillRect/>
          </a:stretch>
        </p:blipFill>
        <p:spPr>
          <a:xfrm>
            <a:off x="793790" y="1972151"/>
            <a:ext cx="4024313" cy="2910007"/>
          </a:xfrm>
          <a:prstGeom prst="rect">
            <a:avLst/>
          </a:prstGeom>
        </p:spPr>
      </p:pic>
      <p:sp>
        <p:nvSpPr>
          <p:cNvPr id="4" name="Text 1"/>
          <p:cNvSpPr/>
          <p:nvPr/>
        </p:nvSpPr>
        <p:spPr>
          <a:xfrm>
            <a:off x="793790" y="5105400"/>
            <a:ext cx="2728913" cy="341114"/>
          </a:xfrm>
          <a:prstGeom prst="rect">
            <a:avLst/>
          </a:prstGeom>
          <a:noFill/>
        </p:spPr>
        <p:txBody>
          <a:bodyPr wrap="none" lIns="0" tIns="0" rIns="0" bIns="0" rtlCol="0" anchor="t"/>
          <a:lstStyle/>
          <a:p>
            <a:pPr marL="0" indent="0" algn="l">
              <a:lnSpc>
                <a:spcPts val="2650"/>
              </a:lnSpc>
              <a:buNone/>
            </a:pPr>
            <a:r>
              <a:rPr lang="en-US" sz="2100" b="1" dirty="0">
                <a:solidFill>
                  <a:srgbClr val="F95F88"/>
                </a:solidFill>
                <a:latin typeface="Petrona Bold" pitchFamily="34" charset="0"/>
                <a:ea typeface="Petrona Bold" pitchFamily="34" charset="-122"/>
                <a:cs typeface="Petrona Bold" pitchFamily="34" charset="-120"/>
              </a:rPr>
              <a:t>Line Segment</a:t>
            </a:r>
            <a:endParaRPr lang="en-US" sz="2100" dirty="0"/>
          </a:p>
        </p:txBody>
      </p:sp>
      <p:sp>
        <p:nvSpPr>
          <p:cNvPr id="5" name="Text 2"/>
          <p:cNvSpPr/>
          <p:nvPr/>
        </p:nvSpPr>
        <p:spPr>
          <a:xfrm>
            <a:off x="793790" y="5644872"/>
            <a:ext cx="4024313" cy="1587698"/>
          </a:xfrm>
          <a:prstGeom prst="rect">
            <a:avLst/>
          </a:prstGeom>
          <a:noFill/>
        </p:spPr>
        <p:txBody>
          <a:bodyPr wrap="square" lIns="0" tIns="0" rIns="0" bIns="0" rtlCol="0" anchor="t"/>
          <a:lstStyle/>
          <a:p>
            <a:pPr marL="0" indent="0" algn="l">
              <a:lnSpc>
                <a:spcPts val="2500"/>
              </a:lnSpc>
              <a:buNone/>
            </a:pPr>
            <a:r>
              <a:rPr lang="en-US" sz="1550" dirty="0">
                <a:solidFill>
                  <a:srgbClr val="272525"/>
                </a:solidFill>
                <a:latin typeface="Inter" panose="02000503000000020004" pitchFamily="34" charset="0"/>
                <a:ea typeface="Inter" panose="02000503000000020004" pitchFamily="34" charset="-122"/>
                <a:cs typeface="Inter" panose="02000503000000020004" pitchFamily="34" charset="-120"/>
              </a:rPr>
              <a:t>The straight edge of a ruler, the side of a book, or a pencil all represent line segments. They have clear starting and ending points and a finite length that can be measured.</a:t>
            </a:r>
            <a:endParaRPr lang="en-US" sz="1550" dirty="0"/>
          </a:p>
        </p:txBody>
      </p:sp>
      <p:pic>
        <p:nvPicPr>
          <p:cNvPr id="6" name="Image 1" descr="preencoded.png"/>
          <p:cNvPicPr>
            <a:picLocks noChangeAspect="1"/>
          </p:cNvPicPr>
          <p:nvPr/>
        </p:nvPicPr>
        <p:blipFill>
          <a:blip r:embed="rId2"/>
          <a:stretch>
            <a:fillRect/>
          </a:stretch>
        </p:blipFill>
        <p:spPr>
          <a:xfrm>
            <a:off x="5309830" y="1972151"/>
            <a:ext cx="4024313" cy="2959417"/>
          </a:xfrm>
          <a:prstGeom prst="rect">
            <a:avLst/>
          </a:prstGeom>
        </p:spPr>
      </p:pic>
      <p:sp>
        <p:nvSpPr>
          <p:cNvPr id="7" name="Text 3"/>
          <p:cNvSpPr/>
          <p:nvPr/>
        </p:nvSpPr>
        <p:spPr>
          <a:xfrm>
            <a:off x="5309830" y="5154811"/>
            <a:ext cx="2728913" cy="341114"/>
          </a:xfrm>
          <a:prstGeom prst="rect">
            <a:avLst/>
          </a:prstGeom>
          <a:noFill/>
        </p:spPr>
        <p:txBody>
          <a:bodyPr wrap="none" lIns="0" tIns="0" rIns="0" bIns="0" rtlCol="0" anchor="t"/>
          <a:lstStyle/>
          <a:p>
            <a:pPr marL="0" indent="0" algn="l">
              <a:lnSpc>
                <a:spcPts val="2650"/>
              </a:lnSpc>
              <a:buNone/>
            </a:pPr>
            <a:r>
              <a:rPr lang="en-US" sz="2100" b="1" dirty="0">
                <a:solidFill>
                  <a:srgbClr val="F95F88"/>
                </a:solidFill>
                <a:latin typeface="Petrona Bold" pitchFamily="34" charset="0"/>
                <a:ea typeface="Petrona Bold" pitchFamily="34" charset="-122"/>
                <a:cs typeface="Petrona Bold" pitchFamily="34" charset="-120"/>
              </a:rPr>
              <a:t>Ray</a:t>
            </a:r>
            <a:endParaRPr lang="en-US" sz="2100" dirty="0"/>
          </a:p>
        </p:txBody>
      </p:sp>
      <p:sp>
        <p:nvSpPr>
          <p:cNvPr id="8" name="Text 4"/>
          <p:cNvSpPr/>
          <p:nvPr/>
        </p:nvSpPr>
        <p:spPr>
          <a:xfrm>
            <a:off x="5309830" y="5694283"/>
            <a:ext cx="4024313" cy="1587698"/>
          </a:xfrm>
          <a:prstGeom prst="rect">
            <a:avLst/>
          </a:prstGeom>
          <a:noFill/>
        </p:spPr>
        <p:txBody>
          <a:bodyPr wrap="square" lIns="0" tIns="0" rIns="0" bIns="0" rtlCol="0" anchor="t"/>
          <a:lstStyle/>
          <a:p>
            <a:pPr marL="0" indent="0" algn="l">
              <a:lnSpc>
                <a:spcPts val="2500"/>
              </a:lnSpc>
              <a:buNone/>
            </a:pPr>
            <a:r>
              <a:rPr lang="en-US" sz="1550" dirty="0">
                <a:solidFill>
                  <a:srgbClr val="272525"/>
                </a:solidFill>
                <a:latin typeface="Inter" panose="02000503000000020004" pitchFamily="34" charset="0"/>
                <a:ea typeface="Inter" panose="02000503000000020004" pitchFamily="34" charset="-122"/>
                <a:cs typeface="Inter" panose="02000503000000020004" pitchFamily="34" charset="-120"/>
              </a:rPr>
              <a:t>A flashlight beam, the sun's rays reaching Earth, or a single beam from a lighthouse are all excellent examples of rays. They originate from a specific point and extend infinitely in one direction.</a:t>
            </a:r>
            <a:endParaRPr lang="en-US" sz="1550" dirty="0"/>
          </a:p>
        </p:txBody>
      </p:sp>
      <p:pic>
        <p:nvPicPr>
          <p:cNvPr id="9" name="Image 2" descr="preencoded.png"/>
          <p:cNvPicPr>
            <a:picLocks noChangeAspect="1"/>
          </p:cNvPicPr>
          <p:nvPr/>
        </p:nvPicPr>
        <p:blipFill>
          <a:blip r:embed="rId3"/>
          <a:stretch>
            <a:fillRect/>
          </a:stretch>
        </p:blipFill>
        <p:spPr>
          <a:xfrm>
            <a:off x="9825871" y="1972151"/>
            <a:ext cx="4024313" cy="2541508"/>
          </a:xfrm>
          <a:prstGeom prst="rect">
            <a:avLst/>
          </a:prstGeom>
        </p:spPr>
      </p:pic>
      <p:sp>
        <p:nvSpPr>
          <p:cNvPr id="10" name="Text 5"/>
          <p:cNvSpPr/>
          <p:nvPr/>
        </p:nvSpPr>
        <p:spPr>
          <a:xfrm>
            <a:off x="9825871" y="4736902"/>
            <a:ext cx="2728913" cy="341114"/>
          </a:xfrm>
          <a:prstGeom prst="rect">
            <a:avLst/>
          </a:prstGeom>
          <a:noFill/>
        </p:spPr>
        <p:txBody>
          <a:bodyPr wrap="none" lIns="0" tIns="0" rIns="0" bIns="0" rtlCol="0" anchor="t"/>
          <a:lstStyle/>
          <a:p>
            <a:pPr marL="0" indent="0" algn="l">
              <a:lnSpc>
                <a:spcPts val="2650"/>
              </a:lnSpc>
              <a:buNone/>
            </a:pPr>
            <a:r>
              <a:rPr lang="en-US" sz="2100" b="1" dirty="0">
                <a:solidFill>
                  <a:srgbClr val="F95F88"/>
                </a:solidFill>
                <a:latin typeface="Petrona Bold" pitchFamily="34" charset="0"/>
                <a:ea typeface="Petrona Bold" pitchFamily="34" charset="-122"/>
                <a:cs typeface="Petrona Bold" pitchFamily="34" charset="-120"/>
              </a:rPr>
              <a:t>Line (Conceptual)</a:t>
            </a:r>
            <a:endParaRPr lang="en-US" sz="2100" dirty="0"/>
          </a:p>
        </p:txBody>
      </p:sp>
      <p:sp>
        <p:nvSpPr>
          <p:cNvPr id="11" name="Text 6"/>
          <p:cNvSpPr/>
          <p:nvPr/>
        </p:nvSpPr>
        <p:spPr>
          <a:xfrm>
            <a:off x="9825871" y="5276374"/>
            <a:ext cx="4024313" cy="1905238"/>
          </a:xfrm>
          <a:prstGeom prst="rect">
            <a:avLst/>
          </a:prstGeom>
          <a:noFill/>
        </p:spPr>
        <p:txBody>
          <a:bodyPr wrap="square" lIns="0" tIns="0" rIns="0" bIns="0" rtlCol="0" anchor="t"/>
          <a:lstStyle/>
          <a:p>
            <a:pPr marL="0" indent="0" algn="l">
              <a:lnSpc>
                <a:spcPts val="2500"/>
              </a:lnSpc>
              <a:buNone/>
            </a:pPr>
            <a:r>
              <a:rPr lang="en-US" sz="1550" dirty="0">
                <a:solidFill>
                  <a:srgbClr val="272525"/>
                </a:solidFill>
                <a:latin typeface="Inter" panose="02000503000000020004" pitchFamily="34" charset="0"/>
                <a:ea typeface="Inter" panose="02000503000000020004" pitchFamily="34" charset="-122"/>
                <a:cs typeface="Inter" panose="02000503000000020004" pitchFamily="34" charset="-120"/>
              </a:rPr>
              <a:t>While a perfect line doesn't exist physically in our limited world, the concept of a horizon line or an idealized laser beam traveling infinitely can help visualize a line. These represent paths with no beginning or end.</a:t>
            </a:r>
            <a:endParaRPr lang="en-US" sz="1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9392007" y="1619607"/>
            <a:ext cx="4990386" cy="4990386"/>
          </a:xfrm>
          <a:prstGeom prst="rect">
            <a:avLst/>
          </a:prstGeom>
        </p:spPr>
      </p:pic>
      <p:sp>
        <p:nvSpPr>
          <p:cNvPr id="3" name="Text 0"/>
          <p:cNvSpPr/>
          <p:nvPr/>
        </p:nvSpPr>
        <p:spPr>
          <a:xfrm>
            <a:off x="793790" y="1016318"/>
            <a:ext cx="7556421" cy="1364456"/>
          </a:xfrm>
          <a:prstGeom prst="rect">
            <a:avLst/>
          </a:prstGeom>
          <a:noFill/>
        </p:spPr>
        <p:txBody>
          <a:bodyPr wrap="square" lIns="0" tIns="0" rIns="0" bIns="0" rtlCol="0" anchor="t"/>
          <a:lstStyle/>
          <a:p>
            <a:pPr marL="0" indent="0" algn="l">
              <a:lnSpc>
                <a:spcPts val="5350"/>
              </a:lnSpc>
              <a:buNone/>
            </a:pPr>
            <a:r>
              <a:rPr lang="en-US" sz="4250" b="1" dirty="0">
                <a:solidFill>
                  <a:srgbClr val="F95F88"/>
                </a:solidFill>
                <a:latin typeface="Petrona Bold" pitchFamily="34" charset="0"/>
                <a:ea typeface="Petrona Bold" pitchFamily="34" charset="-122"/>
                <a:cs typeface="Petrona Bold" pitchFamily="34" charset="-120"/>
              </a:rPr>
              <a:t>Let's Practice! Identify and Name</a:t>
            </a:r>
            <a:endParaRPr lang="en-US" sz="4250" dirty="0"/>
          </a:p>
        </p:txBody>
      </p:sp>
      <p:sp>
        <p:nvSpPr>
          <p:cNvPr id="4" name="Text 1"/>
          <p:cNvSpPr/>
          <p:nvPr/>
        </p:nvSpPr>
        <p:spPr>
          <a:xfrm>
            <a:off x="793790" y="2678430"/>
            <a:ext cx="7556421" cy="1270159"/>
          </a:xfrm>
          <a:prstGeom prst="rect">
            <a:avLst/>
          </a:prstGeom>
          <a:noFill/>
        </p:spPr>
        <p:txBody>
          <a:bodyPr wrap="square" lIns="0" tIns="0" rIns="0" bIns="0" rtlCol="0" anchor="t"/>
          <a:lstStyle/>
          <a:p>
            <a:pPr marL="0" indent="0" algn="l">
              <a:lnSpc>
                <a:spcPts val="2500"/>
              </a:lnSpc>
              <a:buNone/>
            </a:pPr>
            <a:r>
              <a:rPr lang="en-US" sz="1550" dirty="0">
                <a:solidFill>
                  <a:srgbClr val="272525"/>
                </a:solidFill>
                <a:latin typeface="Inter" panose="02000503000000020004" pitchFamily="34" charset="0"/>
                <a:ea typeface="Inter" panose="02000503000000020004" pitchFamily="34" charset="-122"/>
                <a:cs typeface="Inter" panose="02000503000000020004" pitchFamily="34" charset="-120"/>
              </a:rPr>
              <a:t>Now, let's put your knowledge to the test! Look at the following diagrams and identify whether each one is a line, a line segment, or a ray. Then, try to name each figure using the correct notation we just learned. This exercise will solidify your understanding of these fundamental geometric concepts.</a:t>
            </a:r>
            <a:endParaRPr lang="en-US" sz="1550" dirty="0"/>
          </a:p>
        </p:txBody>
      </p:sp>
      <p:sp>
        <p:nvSpPr>
          <p:cNvPr id="5" name="Shape 2"/>
          <p:cNvSpPr/>
          <p:nvPr/>
        </p:nvSpPr>
        <p:spPr>
          <a:xfrm>
            <a:off x="793790" y="4171831"/>
            <a:ext cx="446484" cy="446484"/>
          </a:xfrm>
          <a:prstGeom prst="roundRect">
            <a:avLst>
              <a:gd name="adj" fmla="val 18670"/>
            </a:avLst>
          </a:prstGeom>
          <a:solidFill>
            <a:srgbClr val="E0D7F4"/>
          </a:solidFill>
          <a:ln w="7620">
            <a:solidFill>
              <a:srgbClr val="C6BDDA"/>
            </a:solidFill>
            <a:prstDash val="solid"/>
          </a:ln>
        </p:spPr>
      </p:sp>
      <p:sp>
        <p:nvSpPr>
          <p:cNvPr id="6" name="Text 3"/>
          <p:cNvSpPr/>
          <p:nvPr/>
        </p:nvSpPr>
        <p:spPr>
          <a:xfrm>
            <a:off x="1438632" y="4240054"/>
            <a:ext cx="4685705" cy="341114"/>
          </a:xfrm>
          <a:prstGeom prst="rect">
            <a:avLst/>
          </a:prstGeom>
          <a:noFill/>
        </p:spPr>
        <p:txBody>
          <a:bodyPr wrap="none" lIns="0" tIns="0" rIns="0" bIns="0" rtlCol="0" anchor="t"/>
          <a:lstStyle/>
          <a:p>
            <a:pPr marL="0" indent="0" algn="l">
              <a:lnSpc>
                <a:spcPts val="2650"/>
              </a:lnSpc>
              <a:buNone/>
            </a:pPr>
            <a:r>
              <a:rPr lang="en-US" sz="2100" b="1" dirty="0">
                <a:solidFill>
                  <a:srgbClr val="272525"/>
                </a:solidFill>
                <a:latin typeface="Petrona Bold" pitchFamily="34" charset="0"/>
                <a:ea typeface="Petrona Bold" pitchFamily="34" charset="-122"/>
                <a:cs typeface="Petrona Bold" pitchFamily="34" charset="-120"/>
              </a:rPr>
              <a:t>How many endpoints does a ray have?</a:t>
            </a:r>
            <a:endParaRPr lang="en-US" sz="2100" dirty="0"/>
          </a:p>
        </p:txBody>
      </p:sp>
      <p:sp>
        <p:nvSpPr>
          <p:cNvPr id="7" name="Text 4"/>
          <p:cNvSpPr/>
          <p:nvPr/>
        </p:nvSpPr>
        <p:spPr>
          <a:xfrm>
            <a:off x="1438632" y="4700230"/>
            <a:ext cx="6911578" cy="635079"/>
          </a:xfrm>
          <a:prstGeom prst="rect">
            <a:avLst/>
          </a:prstGeom>
          <a:noFill/>
        </p:spPr>
        <p:txBody>
          <a:bodyPr wrap="square" lIns="0" tIns="0" rIns="0" bIns="0" rtlCol="0" anchor="t"/>
          <a:lstStyle/>
          <a:p>
            <a:pPr marL="0" indent="0" algn="l">
              <a:lnSpc>
                <a:spcPts val="2500"/>
              </a:lnSpc>
              <a:buNone/>
            </a:pPr>
            <a:r>
              <a:rPr lang="en-US" sz="1550" dirty="0">
                <a:solidFill>
                  <a:srgbClr val="272525"/>
                </a:solidFill>
                <a:latin typeface="Inter" panose="02000503000000020004" pitchFamily="34" charset="0"/>
                <a:ea typeface="Inter" panose="02000503000000020004" pitchFamily="34" charset="-122"/>
                <a:cs typeface="Inter" panose="02000503000000020004" pitchFamily="34" charset="-120"/>
              </a:rPr>
              <a:t>Think back to our definition. A ray has one definite starting point and extends indefinitely in one direction. So, the answer is 1 endpoint.</a:t>
            </a:r>
            <a:endParaRPr lang="en-US" sz="1550" dirty="0"/>
          </a:p>
        </p:txBody>
      </p:sp>
      <p:sp>
        <p:nvSpPr>
          <p:cNvPr id="8" name="Shape 5"/>
          <p:cNvSpPr/>
          <p:nvPr/>
        </p:nvSpPr>
        <p:spPr>
          <a:xfrm>
            <a:off x="793790" y="5732145"/>
            <a:ext cx="446484" cy="446484"/>
          </a:xfrm>
          <a:prstGeom prst="roundRect">
            <a:avLst>
              <a:gd name="adj" fmla="val 18670"/>
            </a:avLst>
          </a:prstGeom>
          <a:solidFill>
            <a:srgbClr val="E0D7F4"/>
          </a:solidFill>
          <a:ln w="7620">
            <a:solidFill>
              <a:srgbClr val="C6BDDA"/>
            </a:solidFill>
            <a:prstDash val="solid"/>
          </a:ln>
        </p:spPr>
      </p:sp>
      <p:sp>
        <p:nvSpPr>
          <p:cNvPr id="9" name="Text 6"/>
          <p:cNvSpPr/>
          <p:nvPr/>
        </p:nvSpPr>
        <p:spPr>
          <a:xfrm>
            <a:off x="1438632" y="5800368"/>
            <a:ext cx="2728913" cy="341114"/>
          </a:xfrm>
          <a:prstGeom prst="rect">
            <a:avLst/>
          </a:prstGeom>
          <a:noFill/>
        </p:spPr>
        <p:txBody>
          <a:bodyPr wrap="none" lIns="0" tIns="0" rIns="0" bIns="0" rtlCol="0" anchor="t"/>
          <a:lstStyle/>
          <a:p>
            <a:pPr marL="0" indent="0" algn="l">
              <a:lnSpc>
                <a:spcPts val="2650"/>
              </a:lnSpc>
              <a:buNone/>
            </a:pPr>
            <a:r>
              <a:rPr lang="en-US" sz="2100" b="1" dirty="0">
                <a:solidFill>
                  <a:srgbClr val="272525"/>
                </a:solidFill>
                <a:latin typeface="Petrona Bold" pitchFamily="34" charset="0"/>
                <a:ea typeface="Petrona Bold" pitchFamily="34" charset="-122"/>
                <a:cs typeface="Petrona Bold" pitchFamily="34" charset="-120"/>
              </a:rPr>
              <a:t>Consider a circle:</a:t>
            </a:r>
            <a:endParaRPr lang="en-US" sz="2100" dirty="0"/>
          </a:p>
        </p:txBody>
      </p:sp>
      <p:sp>
        <p:nvSpPr>
          <p:cNvPr id="10" name="Text 7"/>
          <p:cNvSpPr/>
          <p:nvPr/>
        </p:nvSpPr>
        <p:spPr>
          <a:xfrm>
            <a:off x="1438632" y="6260544"/>
            <a:ext cx="6911578" cy="952619"/>
          </a:xfrm>
          <a:prstGeom prst="rect">
            <a:avLst/>
          </a:prstGeom>
          <a:noFill/>
        </p:spPr>
        <p:txBody>
          <a:bodyPr wrap="square" lIns="0" tIns="0" rIns="0" bIns="0" rtlCol="0" anchor="t"/>
          <a:lstStyle/>
          <a:p>
            <a:pPr marL="0" indent="0" algn="l">
              <a:lnSpc>
                <a:spcPts val="2500"/>
              </a:lnSpc>
              <a:buNone/>
            </a:pPr>
            <a:r>
              <a:rPr lang="en-US" sz="1550" dirty="0">
                <a:solidFill>
                  <a:srgbClr val="272525"/>
                </a:solidFill>
                <a:latin typeface="Inter" panose="02000503000000020004" pitchFamily="34" charset="0"/>
                <a:ea typeface="Inter" panose="02000503000000020004" pitchFamily="34" charset="-122"/>
                <a:cs typeface="Inter" panose="02000503000000020004" pitchFamily="34" charset="-120"/>
              </a:rPr>
              <a:t>A </a:t>
            </a:r>
            <a:r>
              <a:rPr lang="en-US" sz="1550" b="1" dirty="0">
                <a:solidFill>
                  <a:srgbClr val="272525"/>
                </a:solidFill>
                <a:latin typeface="Inter" panose="02000503000000020004" pitchFamily="34" charset="0"/>
                <a:ea typeface="Inter" panose="02000503000000020004" pitchFamily="34" charset="-122"/>
                <a:cs typeface="Inter" panose="02000503000000020004" pitchFamily="34" charset="-120"/>
              </a:rPr>
              <a:t>radius</a:t>
            </a:r>
            <a:r>
              <a:rPr lang="en-US" sz="1550" dirty="0">
                <a:solidFill>
                  <a:srgbClr val="272525"/>
                </a:solidFill>
                <a:latin typeface="Inter" panose="02000503000000020004" pitchFamily="34" charset="0"/>
                <a:ea typeface="Inter" panose="02000503000000020004" pitchFamily="34" charset="-122"/>
                <a:cs typeface="Inter" panose="02000503000000020004" pitchFamily="34" charset="-120"/>
              </a:rPr>
              <a:t> is a line segment from the center of a circle to any point on its circumference. A </a:t>
            </a:r>
            <a:r>
              <a:rPr lang="en-US" sz="1550" b="1" dirty="0">
                <a:solidFill>
                  <a:srgbClr val="272525"/>
                </a:solidFill>
                <a:latin typeface="Inter" panose="02000503000000020004" pitchFamily="34" charset="0"/>
                <a:ea typeface="Inter" panose="02000503000000020004" pitchFamily="34" charset="-122"/>
                <a:cs typeface="Inter" panose="02000503000000020004" pitchFamily="34" charset="-120"/>
              </a:rPr>
              <a:t>diameter</a:t>
            </a:r>
            <a:r>
              <a:rPr lang="en-US" sz="1550" dirty="0">
                <a:solidFill>
                  <a:srgbClr val="272525"/>
                </a:solidFill>
                <a:latin typeface="Inter" panose="02000503000000020004" pitchFamily="34" charset="0"/>
                <a:ea typeface="Inter" panose="02000503000000020004" pitchFamily="34" charset="-122"/>
                <a:cs typeface="Inter" panose="02000503000000020004" pitchFamily="34" charset="-120"/>
              </a:rPr>
              <a:t> is a line segment that passes through the center of the circle and has both endpoints on the circumference.</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5971</Words>
  <Application>WPS Presentation</Application>
  <PresentationFormat>On-screen Show (16:9)</PresentationFormat>
  <Paragraphs>128</Paragraphs>
  <Slides>11</Slides>
  <Notes>11</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11</vt:i4>
      </vt:variant>
    </vt:vector>
  </HeadingPairs>
  <TitlesOfParts>
    <vt:vector size="29" baseType="lpstr">
      <vt:lpstr>Arial</vt:lpstr>
      <vt:lpstr>SimSun</vt:lpstr>
      <vt:lpstr>Wingdings</vt:lpstr>
      <vt:lpstr>Petrona Bold</vt:lpstr>
      <vt:lpstr>Segoe Print</vt:lpstr>
      <vt:lpstr>Petrona Bold</vt:lpstr>
      <vt:lpstr>Petrona Bold</vt:lpstr>
      <vt:lpstr>Inter</vt:lpstr>
      <vt:lpstr>Inter</vt:lpstr>
      <vt:lpstr>Inter</vt:lpstr>
      <vt:lpstr>Inter Bold</vt:lpstr>
      <vt:lpstr>Inter Bold</vt:lpstr>
      <vt:lpstr>Inter Bold</vt:lpstr>
      <vt:lpstr>Calibri</vt:lpstr>
      <vt:lpstr>Microsoft YaHei</vt:lpstr>
      <vt:lpstr>Arial Unicode MS</vt:lpstr>
      <vt:lpstr>MingLiU-ExtB</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Acer</cp:lastModifiedBy>
  <cp:revision>2</cp:revision>
  <dcterms:created xsi:type="dcterms:W3CDTF">2025-07-29T19:53:00Z</dcterms:created>
  <dcterms:modified xsi:type="dcterms:W3CDTF">2025-07-30T18:29:11Z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82C30C00E1DF4EC59D7AA967A3B6A421_12</vt:lpwstr>
  </property>
  <property fmtid="{D5CDD505-2E9C-101B-9397-08002B2CF9AE}" pid="3" name="KSOProductBuildVer">
    <vt:lpwstr>1033-12.2.0.21931</vt:lpwstr>
  </property>
</Properties>
</file>